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77" r:id="rId2"/>
    <p:sldId id="257" r:id="rId3"/>
    <p:sldId id="258" r:id="rId4"/>
    <p:sldId id="269" r:id="rId5"/>
    <p:sldId id="259" r:id="rId6"/>
    <p:sldId id="260" r:id="rId7"/>
    <p:sldId id="261" r:id="rId8"/>
    <p:sldId id="270" r:id="rId9"/>
    <p:sldId id="262" r:id="rId10"/>
    <p:sldId id="263" r:id="rId11"/>
    <p:sldId id="264" r:id="rId12"/>
    <p:sldId id="268" r:id="rId13"/>
    <p:sldId id="278" r:id="rId14"/>
    <p:sldId id="279" r:id="rId15"/>
    <p:sldId id="280" r:id="rId16"/>
    <p:sldId id="272" r:id="rId17"/>
    <p:sldId id="281" r:id="rId18"/>
    <p:sldId id="283" r:id="rId19"/>
    <p:sldId id="282" r:id="rId20"/>
    <p:sldId id="290" r:id="rId21"/>
    <p:sldId id="285" r:id="rId22"/>
    <p:sldId id="291" r:id="rId23"/>
    <p:sldId id="273" r:id="rId24"/>
    <p:sldId id="274" r:id="rId25"/>
    <p:sldId id="271" r:id="rId26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80897" autoAdjust="0"/>
  </p:normalViewPr>
  <p:slideViewPr>
    <p:cSldViewPr snapToGrid="0">
      <p:cViewPr varScale="1">
        <p:scale>
          <a:sx n="70" d="100"/>
          <a:sy n="70" d="100"/>
        </p:scale>
        <p:origin x="18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0FAB6-D9FF-4D16-A876-61D92E4CBEB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71A6A-0C4B-4F8D-B8A1-AAA55E3C81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55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71A6A-0C4B-4F8D-B8A1-AAA55E3C81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79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6" y="771525"/>
            <a:ext cx="3818921" cy="47443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5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99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1"/>
              <a:ext cx="340923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INICIO DE GRABACIÓN </a:t>
              </a:r>
              <a:endParaRPr 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12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-593282" y="374205"/>
            <a:ext cx="8387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sz="3200" b="1" dirty="0">
                <a:solidFill>
                  <a:srgbClr val="001F5F"/>
                </a:solidFill>
                <a:latin typeface="Calibri"/>
                <a:ea typeface="+mj-lt"/>
                <a:cs typeface="+mj-lt"/>
              </a:rPr>
              <a:t>EL RECLUTAMIENTO INTERNO IMPLICA</a:t>
            </a:r>
            <a:endParaRPr lang="es-MX" sz="3200" b="1" dirty="0">
              <a:solidFill>
                <a:srgbClr val="123258"/>
              </a:solidFill>
              <a:latin typeface="Morn Thin"/>
              <a:ea typeface="Arial"/>
              <a:cs typeface="Arial"/>
              <a:sym typeface="Arial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917281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660868" y="4407931"/>
            <a:ext cx="1352276" cy="2365829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D8F776F-BAC7-0FE0-C370-632B60FA57AF}"/>
              </a:ext>
            </a:extLst>
          </p:cNvPr>
          <p:cNvSpPr/>
          <p:nvPr/>
        </p:nvSpPr>
        <p:spPr>
          <a:xfrm>
            <a:off x="326571" y="1164770"/>
            <a:ext cx="2558143" cy="924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latin typeface="Calibri"/>
                <a:cs typeface="Calibri"/>
              </a:rPr>
              <a:t>Programas</a:t>
            </a:r>
            <a:r>
              <a:rPr lang="en-US" dirty="0">
                <a:latin typeface="Calibri"/>
                <a:cs typeface="Calibri"/>
              </a:rPr>
              <a:t> de desarrollo de personal</a:t>
            </a:r>
            <a:endParaRPr lang="es-CO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51D8773-A0EC-51A1-0213-973307755AFF}"/>
              </a:ext>
            </a:extLst>
          </p:cNvPr>
          <p:cNvSpPr/>
          <p:nvPr/>
        </p:nvSpPr>
        <p:spPr>
          <a:xfrm>
            <a:off x="3292928" y="1153883"/>
            <a:ext cx="2558143" cy="924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latin typeface="Calibri"/>
                <a:cs typeface="Calibri"/>
              </a:rPr>
              <a:t>Transferencia</a:t>
            </a:r>
            <a:endParaRPr lang="es-C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ED4991B-FD4B-0FC8-1EEE-181EE01146C8}"/>
              </a:ext>
            </a:extLst>
          </p:cNvPr>
          <p:cNvSpPr/>
          <p:nvPr/>
        </p:nvSpPr>
        <p:spPr>
          <a:xfrm>
            <a:off x="6340928" y="1119815"/>
            <a:ext cx="2558143" cy="924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libri"/>
                <a:cs typeface="Calibri"/>
              </a:rPr>
              <a:t>Ascenso</a:t>
            </a:r>
            <a:endParaRPr lang="es-CO" dirty="0"/>
          </a:p>
          <a:p>
            <a:pPr lvl="0"/>
            <a:endParaRPr lang="es-CO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E47F499-A5AF-864B-A848-A30B0FA6F003}"/>
              </a:ext>
            </a:extLst>
          </p:cNvPr>
          <p:cNvSpPr/>
          <p:nvPr/>
        </p:nvSpPr>
        <p:spPr>
          <a:xfrm>
            <a:off x="326570" y="2373085"/>
            <a:ext cx="2558144" cy="924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libri"/>
                <a:cs typeface="Calibri"/>
              </a:rPr>
              <a:t>Transferencia con           ascenso.</a:t>
            </a:r>
          </a:p>
          <a:p>
            <a:pPr lvl="0"/>
            <a:endParaRPr lang="es-CO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AA144E-D507-51E2-8503-E01B7E9D90CF}"/>
              </a:ext>
            </a:extLst>
          </p:cNvPr>
          <p:cNvSpPr/>
          <p:nvPr/>
        </p:nvSpPr>
        <p:spPr>
          <a:xfrm>
            <a:off x="3292927" y="2340363"/>
            <a:ext cx="2558143" cy="924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latin typeface="Calibri"/>
                <a:cs typeface="Calibri"/>
              </a:rPr>
              <a:t>Planes de Carrera para el personal</a:t>
            </a:r>
            <a:endParaRPr lang="es-CO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40013DB-3377-FC91-176A-54671DFE59F4}"/>
              </a:ext>
            </a:extLst>
          </p:cNvPr>
          <p:cNvSpPr/>
          <p:nvPr/>
        </p:nvSpPr>
        <p:spPr>
          <a:xfrm>
            <a:off x="2483133" y="3974242"/>
            <a:ext cx="3036517" cy="1844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libri"/>
                <a:cs typeface="Calibri"/>
              </a:rPr>
              <a:t>Exige una intensa y continua coordinación e integración entre el  departamento de T.T.H.H</a:t>
            </a:r>
            <a:endParaRPr lang="es-CO" dirty="0"/>
          </a:p>
          <a:p>
            <a:endParaRPr lang="es-CO" dirty="0"/>
          </a:p>
          <a:p>
            <a:pPr lvl="0"/>
            <a:endParaRPr lang="es-CO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2BB4C78-DE48-259C-41D0-0285E60ED82E}"/>
              </a:ext>
            </a:extLst>
          </p:cNvPr>
          <p:cNvSpPr/>
          <p:nvPr/>
        </p:nvSpPr>
        <p:spPr>
          <a:xfrm>
            <a:off x="6340927" y="2398598"/>
            <a:ext cx="2558143" cy="924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>
                <a:latin typeface="Calibri"/>
                <a:cs typeface="Calibri"/>
              </a:rPr>
              <a:t>Buen desempeño</a:t>
            </a:r>
            <a:endParaRPr lang="es-CO" dirty="0"/>
          </a:p>
          <a:p>
            <a:pPr lvl="0"/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F66F79-7781-07B1-BBB9-A0924801F4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36769" y="5330486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75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42699" y="1611198"/>
            <a:ext cx="8880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Proceso por el cual se  hace búsqueda de candidatos para  los cargo que oferta la empresa, sin  tener en cuenta los colaboradores que  actualmente pertenecen a la organización</a:t>
            </a:r>
            <a:endParaRPr lang="en-US" sz="2000" dirty="0">
              <a:cs typeface="Calibri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1874" y="316868"/>
            <a:ext cx="781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a typeface="+mn-lt"/>
                <a:cs typeface="+mn-lt"/>
              </a:rPr>
              <a:t>RECLUTAMIENTO EXTERNO</a:t>
            </a:r>
            <a:endParaRPr lang="en-US" sz="3200" dirty="0">
              <a:cs typeface="Calibri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9BB082D-7A1B-AC5D-B09D-64ED88632FDC}"/>
              </a:ext>
            </a:extLst>
          </p:cNvPr>
          <p:cNvSpPr/>
          <p:nvPr/>
        </p:nvSpPr>
        <p:spPr>
          <a:xfrm>
            <a:off x="142699" y="2757490"/>
            <a:ext cx="4050662" cy="2667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dirty="0">
                <a:ea typeface="+mn-lt"/>
                <a:cs typeface="+mn-lt"/>
              </a:rPr>
              <a:t>Proceso por el cual se  hace búsqueda de       candidatos para  los cargo que oferta la           empresa, sin  tener en cuenta los                      colaboradores que  actualmente                        pertenecen a la organización</a:t>
            </a:r>
            <a:endParaRPr lang="en-US" sz="1800" dirty="0">
              <a:cs typeface="Calibri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872E9C-B12B-3B89-9FBF-E28E7F60D9B7}"/>
              </a:ext>
            </a:extLst>
          </p:cNvPr>
          <p:cNvSpPr/>
          <p:nvPr/>
        </p:nvSpPr>
        <p:spPr>
          <a:xfrm>
            <a:off x="4321718" y="2367812"/>
            <a:ext cx="4429301" cy="3726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24155" marR="3810" indent="-215265">
              <a:buFont typeface="Arial,Sans-Serif"/>
              <a:buChar char="•"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Se requiere el uso de varias técnicas o       medios de comunicación (reclutamiento),  para divulgar la existencia de  la vacante.    También pueden darse enfoques directo e  indirecto para el </a:t>
            </a:r>
            <a:endParaRPr lang="en-US" sz="1800" dirty="0">
              <a:solidFill>
                <a:schemeClr val="tx1"/>
              </a:solidFill>
              <a:cs typeface="Calibri"/>
            </a:endParaRPr>
          </a:p>
          <a:p>
            <a:pPr marL="8890" marR="3810"/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     reclutamiento</a:t>
            </a:r>
          </a:p>
        </p:txBody>
      </p:sp>
    </p:spTree>
    <p:extLst>
      <p:ext uri="{BB962C8B-B14F-4D97-AF65-F5344CB8AC3E}">
        <p14:creationId xmlns:p14="http://schemas.microsoft.com/office/powerpoint/2010/main" val="215573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57180" y="-7937"/>
            <a:ext cx="9144000" cy="6858000"/>
          </a:xfrm>
          <a:prstGeom prst="rect">
            <a:avLst/>
          </a:prstGeom>
          <a:gradFill>
            <a:gsLst>
              <a:gs pos="0">
                <a:srgbClr val="183357">
                  <a:shade val="30000"/>
                  <a:satMod val="115000"/>
                </a:srgbClr>
              </a:gs>
              <a:gs pos="63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/>
          <p:cNvSpPr/>
          <p:nvPr/>
        </p:nvSpPr>
        <p:spPr>
          <a:xfrm>
            <a:off x="7173886" y="4953007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cto 19"/>
          <p:cNvCxnSpPr/>
          <p:nvPr/>
        </p:nvCxnSpPr>
        <p:spPr>
          <a:xfrm flipV="1">
            <a:off x="3881336" y="935381"/>
            <a:ext cx="3341188" cy="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917663" y="4775627"/>
            <a:ext cx="1352276" cy="236582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876581" y="16168"/>
            <a:ext cx="2534837" cy="432544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07975" y="497796"/>
            <a:ext cx="769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bg1"/>
                </a:solidFill>
                <a:ea typeface="+mj-lt"/>
                <a:cs typeface="+mj-lt"/>
              </a:rPr>
              <a:t>TÉCNICAS PARA EL RECLUTAMIENTO EXTERNO</a:t>
            </a:r>
            <a:endParaRPr lang="es-MX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2" descr="▷ Qué es Talento Humano en una Empresa - contabilidaddeservicios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55125" y="5532376"/>
            <a:ext cx="688874" cy="985662"/>
          </a:xfrm>
          <a:prstGeom prst="rect">
            <a:avLst/>
          </a:prstGeom>
        </p:spPr>
      </p:pic>
      <p:sp>
        <p:nvSpPr>
          <p:cNvPr id="5" name="AutoShape 4" descr="▷ Qué es Talento Humano en una Empresa - contabilidaddeservicios.co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▷ Qué es Talento Humano en una Empresa - contabilidaddeservicios.co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231">
            <a:extLst>
              <a:ext uri="{FF2B5EF4-FFF2-40B4-BE49-F238E27FC236}">
                <a16:creationId xmlns:a16="http://schemas.microsoft.com/office/drawing/2014/main" id="{0FDCF042-191B-66A6-6489-284F9B546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" y="4062964"/>
            <a:ext cx="3648973" cy="2787099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8A426873-9230-C5FF-2AFC-BFAF0DFDD014}"/>
              </a:ext>
            </a:extLst>
          </p:cNvPr>
          <p:cNvSpPr/>
          <p:nvPr/>
        </p:nvSpPr>
        <p:spPr>
          <a:xfrm>
            <a:off x="57180" y="1165479"/>
            <a:ext cx="3512061" cy="185998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/>
              <a:t>Archivos de candidatos que  se presentaron       espontáneamente o en  reclutamientos         anteriores</a:t>
            </a:r>
            <a:endParaRPr lang="es-CO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D2DA995-8940-D3D0-B54A-7E5A97D8F825}"/>
              </a:ext>
            </a:extLst>
          </p:cNvPr>
          <p:cNvSpPr/>
          <p:nvPr/>
        </p:nvSpPr>
        <p:spPr>
          <a:xfrm>
            <a:off x="3678567" y="2938363"/>
            <a:ext cx="2476281" cy="154317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/>
              <a:t>Conferencias y ferias de             empleo en universidades y  escuelas</a:t>
            </a:r>
            <a:endParaRPr lang="es-CO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A5BE16F-84A7-9208-1E34-1EA57ED60FE9}"/>
              </a:ext>
            </a:extLst>
          </p:cNvPr>
          <p:cNvSpPr/>
          <p:nvPr/>
        </p:nvSpPr>
        <p:spPr>
          <a:xfrm>
            <a:off x="6925102" y="2499587"/>
            <a:ext cx="2132811" cy="154317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/>
              <a:t>Agencias de   colocación o   empleo</a:t>
            </a:r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0FDF93C-357F-764C-A60D-0E349783E526}"/>
              </a:ext>
            </a:extLst>
          </p:cNvPr>
          <p:cNvSpPr/>
          <p:nvPr/>
        </p:nvSpPr>
        <p:spPr>
          <a:xfrm>
            <a:off x="5850045" y="4171369"/>
            <a:ext cx="2956498" cy="154317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/>
              <a:t>Viajes de reclutamiento en  otras localidades</a:t>
            </a:r>
            <a:endParaRPr lang="es-CO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A10E18C-4338-ACE4-B205-140B32EF3DDA}"/>
              </a:ext>
            </a:extLst>
          </p:cNvPr>
          <p:cNvSpPr/>
          <p:nvPr/>
        </p:nvSpPr>
        <p:spPr>
          <a:xfrm>
            <a:off x="3877216" y="977463"/>
            <a:ext cx="3633927" cy="177789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/>
              <a:t>Recomendación de  candidatos por parte de los                empleados de la empresa</a:t>
            </a:r>
            <a:endParaRPr lang="es-CO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7786B9-22A3-5497-2DFC-7DE5558631E2}"/>
              </a:ext>
            </a:extLst>
          </p:cNvPr>
          <p:cNvSpPr/>
          <p:nvPr/>
        </p:nvSpPr>
        <p:spPr>
          <a:xfrm>
            <a:off x="3968328" y="5249638"/>
            <a:ext cx="2290037" cy="147795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/>
              <a:t>Reclutamiento por internet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543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44444E-6 -2.59259E-6 L 4.44444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22323" y="131311"/>
            <a:ext cx="7090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VENTAJAS Y DESVENTAJAS DEL RECLUTAMIENTO 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EXTERNO</a:t>
            </a:r>
            <a:endParaRPr lang="es-MX" sz="2800" b="1" dirty="0">
              <a:solidFill>
                <a:srgbClr val="002060"/>
              </a:solidFill>
              <a:latin typeface="Morn Thin"/>
              <a:ea typeface="Arial"/>
              <a:cs typeface="Arial"/>
              <a:sym typeface="Arial"/>
            </a:endParaRPr>
          </a:p>
        </p:txBody>
      </p:sp>
      <p:sp>
        <p:nvSpPr>
          <p:cNvPr id="10" name="Rectángulo: esquinas superiores, una redondeada y la otra cortada 9">
            <a:extLst>
              <a:ext uri="{FF2B5EF4-FFF2-40B4-BE49-F238E27FC236}">
                <a16:creationId xmlns:a16="http://schemas.microsoft.com/office/drawing/2014/main" id="{0973A770-5CA9-3F79-D516-FD805DC69B3E}"/>
              </a:ext>
            </a:extLst>
          </p:cNvPr>
          <p:cNvSpPr/>
          <p:nvPr/>
        </p:nvSpPr>
        <p:spPr>
          <a:xfrm>
            <a:off x="1932429" y="3573363"/>
            <a:ext cx="7090821" cy="1937657"/>
          </a:xfrm>
          <a:prstGeom prst="snip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74955" marR="501650" indent="-172720">
              <a:lnSpc>
                <a:spcPts val="1970"/>
              </a:lnSpc>
              <a:spcBef>
                <a:spcPts val="630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de la empresa</a:t>
            </a:r>
          </a:p>
          <a:p>
            <a:pPr marL="274955" marR="501650" indent="-172720">
              <a:lnSpc>
                <a:spcPts val="1970"/>
              </a:lnSpc>
              <a:spcBef>
                <a:spcPts val="630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Puede ser más tardado que el  reclutamiento interno</a:t>
            </a:r>
          </a:p>
          <a:p>
            <a:pPr marL="274955" marR="233045" indent="-172720">
              <a:lnSpc>
                <a:spcPts val="1980"/>
              </a:lnSpc>
              <a:spcBef>
                <a:spcPts val="335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Es más caro y exige inversiones y  gastos inmediatos</a:t>
            </a:r>
          </a:p>
          <a:p>
            <a:pPr marL="274955" marR="496570" indent="-172720">
              <a:lnSpc>
                <a:spcPts val="1980"/>
              </a:lnSpc>
              <a:spcBef>
                <a:spcPts val="325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En principio, es menos seguro  que el reclutamiento interno</a:t>
            </a:r>
          </a:p>
          <a:p>
            <a:pPr marL="274955" indent="-172720">
              <a:spcBef>
                <a:spcPts val="110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Puede provocar barreras internas</a:t>
            </a:r>
          </a:p>
          <a:p>
            <a:pPr marL="274955" indent="-172720">
              <a:lnSpc>
                <a:spcPts val="2070"/>
              </a:lnSpc>
              <a:spcBef>
                <a:spcPts val="145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Suele afectar a la política salarial </a:t>
            </a:r>
          </a:p>
        </p:txBody>
      </p:sp>
      <p:sp>
        <p:nvSpPr>
          <p:cNvPr id="7" name="Elipse 6"/>
          <p:cNvSpPr/>
          <p:nvPr/>
        </p:nvSpPr>
        <p:spPr>
          <a:xfrm>
            <a:off x="7145880" y="529296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43981" y="4864797"/>
            <a:ext cx="1269630" cy="236582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856D7C9-77EC-0B97-3D41-09F812185FA6}"/>
              </a:ext>
            </a:extLst>
          </p:cNvPr>
          <p:cNvSpPr/>
          <p:nvPr/>
        </p:nvSpPr>
        <p:spPr>
          <a:xfrm>
            <a:off x="141514" y="1491343"/>
            <a:ext cx="1545772" cy="1730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ea typeface="+mn-lt"/>
                <a:cs typeface="+mn-lt"/>
              </a:rPr>
              <a:t>Ventajas del </a:t>
            </a:r>
            <a:endParaRPr lang="en-US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ea typeface="+mn-lt"/>
                <a:cs typeface="+mn-lt"/>
              </a:rPr>
              <a:t>reclutamiento externo</a:t>
            </a:r>
          </a:p>
        </p:txBody>
      </p:sp>
      <p:sp>
        <p:nvSpPr>
          <p:cNvPr id="5" name="Rectángulo: esquinas superiores, una redondeada y la otra cortada 4">
            <a:extLst>
              <a:ext uri="{FF2B5EF4-FFF2-40B4-BE49-F238E27FC236}">
                <a16:creationId xmlns:a16="http://schemas.microsoft.com/office/drawing/2014/main" id="{64364802-AAA7-0439-B9BF-5BEB1DDE903B}"/>
              </a:ext>
            </a:extLst>
          </p:cNvPr>
          <p:cNvSpPr/>
          <p:nvPr/>
        </p:nvSpPr>
        <p:spPr>
          <a:xfrm>
            <a:off x="1911664" y="1323460"/>
            <a:ext cx="7090821" cy="1937657"/>
          </a:xfrm>
          <a:prstGeom prst="snip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74955" indent="-172720">
              <a:lnSpc>
                <a:spcPts val="2065"/>
              </a:lnSpc>
              <a:spcBef>
                <a:spcPts val="405"/>
              </a:spcBef>
              <a:buFont typeface="Arial"/>
              <a:buChar char="•"/>
            </a:pPr>
            <a:r>
              <a:rPr lang="en-US" dirty="0">
                <a:latin typeface="Calibri"/>
                <a:cs typeface="Arial"/>
              </a:rPr>
              <a:t>Lleva “sangre” y experiencia </a:t>
            </a:r>
            <a:r>
              <a:rPr lang="en-US" dirty="0">
                <a:ea typeface="+mn-lt"/>
                <a:cs typeface="+mn-lt"/>
              </a:rPr>
              <a:t>fresca a la organización</a:t>
            </a:r>
          </a:p>
          <a:p>
            <a:pPr marL="274955" marR="179705" indent="-172720">
              <a:lnSpc>
                <a:spcPts val="1980"/>
              </a:lnSpc>
              <a:spcBef>
                <a:spcPts val="370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Renueva y enriquece los recursos  humanos de la organización</a:t>
            </a:r>
          </a:p>
          <a:p>
            <a:pPr marL="274955" marR="247650" indent="-172720">
              <a:lnSpc>
                <a:spcPct val="91500"/>
              </a:lnSpc>
              <a:spcBef>
                <a:spcPts val="295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Aprovecha las inversiones en  capacitación y desarrollo de  personal de otras empresas o de  los mismos candidatos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6BA0819-11FE-0F3D-C47E-83BACB83FB83}"/>
              </a:ext>
            </a:extLst>
          </p:cNvPr>
          <p:cNvSpPr/>
          <p:nvPr/>
        </p:nvSpPr>
        <p:spPr>
          <a:xfrm>
            <a:off x="149437" y="3635830"/>
            <a:ext cx="1545772" cy="1730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ea typeface="+mn-lt"/>
                <a:cs typeface="+mn-lt"/>
              </a:rPr>
              <a:t>Desventajas </a:t>
            </a:r>
            <a:endParaRPr lang="en-US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ea typeface="+mn-lt"/>
                <a:cs typeface="+mn-lt"/>
              </a:rPr>
              <a:t>del 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ea typeface="+mn-lt"/>
                <a:cs typeface="+mn-lt"/>
              </a:rPr>
              <a:t>reclutamiento  externo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C58CEBD-CBE6-1D22-E958-3022B93353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831565" y="5614391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6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78664" y="252899"/>
            <a:ext cx="8349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1F5F"/>
                </a:solidFill>
                <a:latin typeface="Calibri"/>
                <a:cs typeface="Calibri"/>
              </a:rPr>
              <a:t>RECLUTAMIENTO MIXTO</a:t>
            </a:r>
            <a:endParaRPr lang="es-MX" sz="3200" dirty="0">
              <a:ea typeface="+mn-lt"/>
              <a:cs typeface="+mn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366266" y="5576107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249328" y="4989945"/>
            <a:ext cx="1352276" cy="2365829"/>
          </a:xfrm>
          <a:prstGeom prst="rect">
            <a:avLst/>
          </a:prstGeom>
        </p:spPr>
      </p:pic>
      <p:sp>
        <p:nvSpPr>
          <p:cNvPr id="4" name="Onda 3">
            <a:extLst>
              <a:ext uri="{FF2B5EF4-FFF2-40B4-BE49-F238E27FC236}">
                <a16:creationId xmlns:a16="http://schemas.microsoft.com/office/drawing/2014/main" id="{309DAA3D-D44F-D5AC-B28C-B011D6FBED51}"/>
              </a:ext>
            </a:extLst>
          </p:cNvPr>
          <p:cNvSpPr/>
          <p:nvPr/>
        </p:nvSpPr>
        <p:spPr>
          <a:xfrm>
            <a:off x="278663" y="1085418"/>
            <a:ext cx="2867307" cy="167955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Reclutamiento </a:t>
            </a:r>
            <a:endParaRPr lang="es-CO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externo seguido  de                reclutamiento </a:t>
            </a:r>
            <a:endParaRPr lang="es-CO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interno</a:t>
            </a:r>
            <a:endParaRPr lang="es-CO" b="1" dirty="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Onda 7">
            <a:extLst>
              <a:ext uri="{FF2B5EF4-FFF2-40B4-BE49-F238E27FC236}">
                <a16:creationId xmlns:a16="http://schemas.microsoft.com/office/drawing/2014/main" id="{20B238D3-D354-6642-FA07-1D36557EEF48}"/>
              </a:ext>
            </a:extLst>
          </p:cNvPr>
          <p:cNvSpPr/>
          <p:nvPr/>
        </p:nvSpPr>
        <p:spPr>
          <a:xfrm>
            <a:off x="3358359" y="1085418"/>
            <a:ext cx="2781183" cy="167955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Segoe UI"/>
              </a:rPr>
              <a:t>Reclutamiento​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Segoe UI"/>
              </a:rPr>
              <a:t> interno seguido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cs typeface="Segoe UI"/>
              </a:rPr>
              <a:t> de  reclutamiento </a:t>
            </a:r>
            <a:endParaRPr lang="en-US" b="1" dirty="0">
              <a:solidFill>
                <a:schemeClr val="bg1"/>
              </a:solidFill>
              <a:cs typeface="Calibri" panose="020F0502020204030204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cs typeface="Segoe UI"/>
              </a:rPr>
              <a:t>externo</a:t>
            </a:r>
            <a:endParaRPr lang="es-CO" b="1" dirty="0"/>
          </a:p>
        </p:txBody>
      </p:sp>
      <p:sp>
        <p:nvSpPr>
          <p:cNvPr id="10" name="Onda 9">
            <a:extLst>
              <a:ext uri="{FF2B5EF4-FFF2-40B4-BE49-F238E27FC236}">
                <a16:creationId xmlns:a16="http://schemas.microsoft.com/office/drawing/2014/main" id="{25449D11-1005-A00B-8C88-E26C99B90B68}"/>
              </a:ext>
            </a:extLst>
          </p:cNvPr>
          <p:cNvSpPr/>
          <p:nvPr/>
        </p:nvSpPr>
        <p:spPr>
          <a:xfrm>
            <a:off x="6461750" y="1085418"/>
            <a:ext cx="2682250" cy="167955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Reclutamientos</a:t>
            </a:r>
            <a:endParaRPr lang="en-US" b="1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 externo e interno </a:t>
            </a:r>
            <a:endParaRPr lang="en-US" b="1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 simultáneos</a:t>
            </a:r>
            <a:endParaRPr lang="es-CO" b="1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B59963A-A096-405F-D23B-AABD8325A86A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145970" y="1925195"/>
            <a:ext cx="21238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687B9E2-F1AE-0AEF-BF8B-6658EB532001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6139542" y="1925195"/>
            <a:ext cx="32220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4">
            <a:extLst>
              <a:ext uri="{FF2B5EF4-FFF2-40B4-BE49-F238E27FC236}">
                <a16:creationId xmlns:a16="http://schemas.microsoft.com/office/drawing/2014/main" id="{D8ED5A13-8E78-E086-0A0D-C7C90FA05BFB}"/>
              </a:ext>
            </a:extLst>
          </p:cNvPr>
          <p:cNvSpPr txBox="1"/>
          <p:nvPr/>
        </p:nvSpPr>
        <p:spPr>
          <a:xfrm>
            <a:off x="149531" y="3187259"/>
            <a:ext cx="2986559" cy="3139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dirty="0">
                <a:cs typeface="Arial"/>
              </a:rPr>
              <a:t>Se  da en el Caso en el que el primero  no  de los resultados  esperados​</a:t>
            </a:r>
            <a:endParaRPr lang="en-US" dirty="0"/>
          </a:p>
          <a:p>
            <a:pPr>
              <a:buChar char="•"/>
            </a:pPr>
            <a:r>
              <a:rPr lang="en-US" dirty="0">
                <a:cs typeface="Arial"/>
              </a:rPr>
              <a:t>La empresa se interesa más en  la entrada de talento humano  que en su transformación​</a:t>
            </a:r>
          </a:p>
          <a:p>
            <a:pPr>
              <a:buChar char="•"/>
            </a:pPr>
            <a:r>
              <a:rPr lang="en-US" dirty="0">
                <a:cs typeface="Arial"/>
              </a:rPr>
              <a:t>Se echa mano de personal  interno, sin considerar  inicialmente las aptitudes  requeridas​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D472A61-6386-0D78-F3C7-F0432B9E376E}"/>
              </a:ext>
            </a:extLst>
          </p:cNvPr>
          <p:cNvSpPr txBox="1"/>
          <p:nvPr/>
        </p:nvSpPr>
        <p:spPr>
          <a:xfrm>
            <a:off x="3358359" y="3187258"/>
            <a:ext cx="2530812" cy="25853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dirty="0">
                <a:cs typeface="Arial"/>
              </a:rPr>
              <a:t>La empresa da prioridad a sus  empleados en la disputa de  las  oportunidades   existentes.​</a:t>
            </a:r>
          </a:p>
          <a:p>
            <a:pPr algn="just">
              <a:buChar char="•"/>
            </a:pPr>
            <a:r>
              <a:rPr lang="en-US" dirty="0">
                <a:cs typeface="Arial"/>
              </a:rPr>
              <a:t>Si  no encuentra candidatos  internos adecuados,     opta por el  reclutamiento     externo.​</a:t>
            </a:r>
          </a:p>
          <a:p>
            <a:pPr algn="just">
              <a:buChar char="•"/>
            </a:pPr>
            <a:endParaRPr lang="en-US" dirty="0">
              <a:cs typeface="Arial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784DE033-C823-9C2B-FE75-63730B83F669}"/>
              </a:ext>
            </a:extLst>
          </p:cNvPr>
          <p:cNvSpPr txBox="1"/>
          <p:nvPr/>
        </p:nvSpPr>
        <p:spPr>
          <a:xfrm>
            <a:off x="6006109" y="3143059"/>
            <a:ext cx="3137891" cy="2862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dirty="0">
                <a:cs typeface="Arial"/>
              </a:rPr>
              <a:t>la empresa le preocupa llenar    La  vacante ya sea por medio    de  input (entradas) o </a:t>
            </a:r>
            <a:r>
              <a:rPr lang="en-US" dirty="0" err="1">
                <a:cs typeface="Arial"/>
              </a:rPr>
              <a:t>mediantetransformaciones</a:t>
            </a:r>
            <a:r>
              <a:rPr lang="en-US" dirty="0">
                <a:cs typeface="Arial"/>
              </a:rPr>
              <a:t> de recursos       humanos.​</a:t>
            </a:r>
          </a:p>
          <a:p>
            <a:pPr algn="just">
              <a:buChar char="•"/>
            </a:pPr>
            <a:r>
              <a:rPr lang="en-US" dirty="0">
                <a:cs typeface="Arial"/>
              </a:rPr>
              <a:t>la empresa se asegura de no  descapitalizar sus recursos  humanos al tiempo que  crea  condiciones de competencia  profesional saludable.​ </a:t>
            </a:r>
            <a:endParaRPr lang="en-US" dirty="0">
              <a:cs typeface="Segoe UI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767F6DF1-2C26-6FAF-B9A5-6A76B95FB0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70316" y="561943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55298" y="262013"/>
            <a:ext cx="8349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  <a:latin typeface="Calibri"/>
                <a:cs typeface="Calibri"/>
              </a:rPr>
              <a:t>PRINCIPIO DE PETER</a:t>
            </a:r>
            <a:endParaRPr lang="en-US" sz="2800" b="1" dirty="0">
              <a:solidFill>
                <a:srgbClr val="002060"/>
              </a:solidFill>
              <a:latin typeface="Morn Thin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261789" y="529296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457530" y="4602886"/>
            <a:ext cx="1352276" cy="2365829"/>
          </a:xfrm>
          <a:prstGeom prst="rect">
            <a:avLst/>
          </a:prstGeom>
        </p:spPr>
      </p:pic>
      <p:sp>
        <p:nvSpPr>
          <p:cNvPr id="3" name="Rectángulo: esquina doblada 2">
            <a:extLst>
              <a:ext uri="{FF2B5EF4-FFF2-40B4-BE49-F238E27FC236}">
                <a16:creationId xmlns:a16="http://schemas.microsoft.com/office/drawing/2014/main" id="{F0DF4AC0-0C77-DF4C-9524-6507DDAEBC70}"/>
              </a:ext>
            </a:extLst>
          </p:cNvPr>
          <p:cNvSpPr/>
          <p:nvPr/>
        </p:nvSpPr>
        <p:spPr>
          <a:xfrm>
            <a:off x="141514" y="1279528"/>
            <a:ext cx="4430486" cy="5055958"/>
          </a:xfrm>
          <a:prstGeom prst="foldedCorne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0"/>
              </a:spcBef>
            </a:pPr>
            <a:r>
              <a:rPr lang="en-US" sz="1800" b="1" dirty="0">
                <a:latin typeface="+mj-lt"/>
                <a:ea typeface="+mn-lt"/>
                <a:cs typeface="+mn-lt"/>
              </a:rPr>
              <a:t>"Los mejores trabajadores no siempre son los mejores gerentes".</a:t>
            </a:r>
          </a:p>
          <a:p>
            <a:pPr>
              <a:spcBef>
                <a:spcPts val="0"/>
              </a:spcBef>
            </a:pPr>
            <a:endParaRPr lang="en-US" sz="1800" b="1" dirty="0">
              <a:latin typeface="+mj-lt"/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1800" b="1" dirty="0">
                <a:latin typeface="+mj-lt"/>
                <a:ea typeface="+mn-lt"/>
                <a:cs typeface="+mn-lt"/>
              </a:rPr>
              <a:t>"En una jerarquía, todo empleado tiende a ascender hasta su nivel de incompetencia".</a:t>
            </a:r>
          </a:p>
          <a:p>
            <a:pPr>
              <a:spcBef>
                <a:spcPts val="0"/>
              </a:spcBef>
            </a:pPr>
            <a:endParaRPr lang="en-US" sz="1800" b="1" dirty="0">
              <a:latin typeface="+mj-lt"/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1800" b="1" dirty="0">
                <a:latin typeface="+mj-lt"/>
                <a:ea typeface="+mn-lt"/>
                <a:cs typeface="+mn-lt"/>
              </a:rPr>
              <a:t>Laurence J. Peter 1960</a:t>
            </a:r>
          </a:p>
          <a:p>
            <a:pPr>
              <a:spcBef>
                <a:spcPts val="0"/>
              </a:spcBef>
            </a:pPr>
            <a:endParaRPr lang="en-US" sz="1800" b="1" dirty="0">
              <a:latin typeface="+mj-lt"/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1800" b="1" dirty="0">
                <a:latin typeface="+mj-lt"/>
                <a:ea typeface="+mn-lt"/>
                <a:cs typeface="+mn-lt"/>
              </a:rPr>
              <a:t>"Eso se debe a que un trabajo gerencial a menudo requiere diferentes habilidades para tener éxito, a diferencia del puesto de empleado" Keely Shue</a:t>
            </a:r>
          </a:p>
        </p:txBody>
      </p:sp>
      <p:pic>
        <p:nvPicPr>
          <p:cNvPr id="1026" name="Picture 2" descr="Principio de Peter | Tendencias de RRHH | Papershift">
            <a:extLst>
              <a:ext uri="{FF2B5EF4-FFF2-40B4-BE49-F238E27FC236}">
                <a16:creationId xmlns:a16="http://schemas.microsoft.com/office/drawing/2014/main" id="{D6A906F0-44AA-55B4-9821-595B6605F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514" y="1964378"/>
            <a:ext cx="3714299" cy="35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656C92-46C7-76D8-F0EF-0A471AD09D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55126" y="5560671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1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7445248" y="2012558"/>
            <a:ext cx="11613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Relajado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056581" y="2259439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Colorido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103104" y="200992"/>
            <a:ext cx="689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/>
                <a:ea typeface="+mj-lt"/>
                <a:cs typeface="+mj-lt"/>
              </a:rPr>
              <a:t>SELECCIÓN DE </a:t>
            </a:r>
            <a:r>
              <a:rPr lang="en-US" sz="2800" b="1" dirty="0">
                <a:solidFill>
                  <a:srgbClr val="000000"/>
                </a:solidFill>
                <a:latin typeface="Calibri"/>
                <a:ea typeface="+mj-lt"/>
                <a:cs typeface="+mj-lt"/>
              </a:rPr>
              <a:t>PERSONAL</a:t>
            </a:r>
            <a:endParaRPr lang="en-US" sz="2800" b="1" dirty="0">
              <a:solidFill>
                <a:srgbClr val="002060"/>
              </a:solidFill>
              <a:latin typeface="Morn Thin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997288" y="-720312"/>
            <a:ext cx="1352276" cy="2365829"/>
          </a:xfrm>
          <a:prstGeom prst="rect">
            <a:avLst/>
          </a:prstGeom>
        </p:spPr>
      </p:pic>
      <p:sp>
        <p:nvSpPr>
          <p:cNvPr id="3" name="Diagrama de flujo: proceso 2">
            <a:extLst>
              <a:ext uri="{FF2B5EF4-FFF2-40B4-BE49-F238E27FC236}">
                <a16:creationId xmlns:a16="http://schemas.microsoft.com/office/drawing/2014/main" id="{F0DF5776-5A18-EF62-7A70-DF76A02D41B2}"/>
              </a:ext>
            </a:extLst>
          </p:cNvPr>
          <p:cNvSpPr/>
          <p:nvPr/>
        </p:nvSpPr>
        <p:spPr>
          <a:xfrm>
            <a:off x="1020936" y="928456"/>
            <a:ext cx="7894464" cy="5624744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2700" marR="241300">
              <a:spcBef>
                <a:spcPts val="100"/>
              </a:spcBef>
            </a:pPr>
            <a:r>
              <a:rPr lang="en-US" sz="2000" dirty="0">
                <a:ea typeface="+mn-lt"/>
                <a:cs typeface="+mn-lt"/>
              </a:rPr>
              <a:t>El es proceso por el cual se elige, entre un grupo de candidatos a un cargo  provenientes del proceso de reclutamiento, a aquel con las aptitudes,  actitudes, habilidades, destrezas, y competencias necesarias para</a:t>
            </a:r>
          </a:p>
          <a:p>
            <a:pPr marL="12700" marR="5080"/>
            <a:r>
              <a:rPr lang="en-US" sz="2000" dirty="0">
                <a:latin typeface="Arial"/>
                <a:cs typeface="Arial"/>
              </a:rPr>
              <a:t>desempeñar el cargo que tiene la vacante vigente, con el fin de        “mantener o  </a:t>
            </a:r>
            <a:r>
              <a:rPr lang="en-US" sz="2000" dirty="0">
                <a:ea typeface="+mn-lt"/>
                <a:cs typeface="+mn-lt"/>
              </a:rPr>
              <a:t>aumentar la eficiencia y el desempeño del personal, así como la eficacia de  </a:t>
            </a:r>
            <a:r>
              <a:rPr lang="en-US" sz="2000" dirty="0">
                <a:latin typeface="Arial"/>
                <a:cs typeface="Arial"/>
              </a:rPr>
              <a:t>la organización.”</a:t>
            </a:r>
            <a:endParaRPr lang="en-US" sz="2000" dirty="0">
              <a:ea typeface="+mn-lt"/>
              <a:cs typeface="+mn-lt"/>
            </a:endParaRPr>
          </a:p>
          <a:p>
            <a:pPr marL="299085" indent="-287020"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Es importante seleccionar los mejores candidatos, por varias razones:</a:t>
            </a:r>
          </a:p>
          <a:p>
            <a:pPr marL="756285" lvl="1" indent="-287020">
              <a:spcBef>
                <a:spcPts val="20"/>
              </a:spcBef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Los empleados que tienen las habilidades y los atributos adecuados</a:t>
            </a:r>
          </a:p>
          <a:p>
            <a:pPr marL="756285"/>
            <a:r>
              <a:rPr lang="en-US" sz="2000" dirty="0">
                <a:ea typeface="+mn-lt"/>
                <a:cs typeface="+mn-lt"/>
              </a:rPr>
              <a:t>realizarán un mejor trabajo para usted y la empresa</a:t>
            </a:r>
          </a:p>
          <a:p>
            <a:pPr marL="756285"/>
            <a:endParaRPr lang="en-US" sz="2000" dirty="0">
              <a:ea typeface="+mn-lt"/>
              <a:cs typeface="+mn-lt"/>
            </a:endParaRPr>
          </a:p>
          <a:p>
            <a:pPr marL="756285" marR="275590" lvl="1" indent="-287020">
              <a:spcBef>
                <a:spcPts val="5"/>
              </a:spcBef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Evitar la selección de colaboradores con tendencia a estafar o robar a la  organización, así como al ausentismo, vandalismo, consumo de sustancias  ilícitas, u otros comportamientos inadecuados</a:t>
            </a:r>
          </a:p>
          <a:p>
            <a:pPr marL="756285" marR="275590" lvl="1" indent="-287020">
              <a:spcBef>
                <a:spcPts val="5"/>
              </a:spcBef>
              <a:buFont typeface="Arial,Sans-Serif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756285" lvl="1" indent="-287020"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Es costoso reclutar, seleccionar y contratar personal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19999" y="3365841"/>
            <a:ext cx="5770195" cy="40799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flipH="1">
            <a:off x="-468178" y="5745448"/>
            <a:ext cx="3142564" cy="23096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6"/>
          <a:stretch/>
        </p:blipFill>
        <p:spPr>
          <a:xfrm>
            <a:off x="-476018" y="5810762"/>
            <a:ext cx="2125580" cy="11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7993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1F5F"/>
                </a:solidFill>
                <a:latin typeface="Calibri"/>
                <a:ea typeface="Calibri"/>
                <a:cs typeface="Calibri"/>
              </a:rPr>
              <a:t>TÉCNICAS DE SELECCIÓN DE PERSONAL</a:t>
            </a:r>
            <a:endParaRPr lang="en-US" sz="3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677392" y="454420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757386" y="3743411"/>
            <a:ext cx="1352276" cy="2365829"/>
          </a:xfrm>
          <a:prstGeom prst="rect">
            <a:avLst/>
          </a:prstGeom>
        </p:spPr>
      </p:pic>
      <p:sp>
        <p:nvSpPr>
          <p:cNvPr id="5" name="TextBox 32">
            <a:extLst>
              <a:ext uri="{FF2B5EF4-FFF2-40B4-BE49-F238E27FC236}">
                <a16:creationId xmlns:a16="http://schemas.microsoft.com/office/drawing/2014/main" id="{0E374974-6F60-7652-A0A1-F2A019F62240}"/>
              </a:ext>
            </a:extLst>
          </p:cNvPr>
          <p:cNvSpPr txBox="1"/>
          <p:nvPr/>
        </p:nvSpPr>
        <p:spPr>
          <a:xfrm>
            <a:off x="120750" y="922055"/>
            <a:ext cx="2743200" cy="3139321"/>
          </a:xfrm>
          <a:prstGeom prst="rect">
            <a:avLst/>
          </a:prstGeom>
          <a:solidFill>
            <a:srgbClr val="00B0F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Segoe UI"/>
              </a:rPr>
              <a:t>Pruebas</a:t>
            </a:r>
            <a:r>
              <a:rPr lang="en-US" b="1" dirty="0">
                <a:cs typeface="Segoe UI"/>
              </a:rPr>
              <a:t> de  conocimientos</a:t>
            </a:r>
            <a:r>
              <a:rPr lang="en-US" dirty="0">
                <a:cs typeface="Segoe UI"/>
              </a:rPr>
              <a:t> </a:t>
            </a:r>
            <a:r>
              <a:rPr lang="en-US" b="1" dirty="0">
                <a:cs typeface="Segoe UI"/>
              </a:rPr>
              <a:t>o  habilidades</a:t>
            </a:r>
            <a:r>
              <a:rPr lang="en-US" dirty="0">
                <a:cs typeface="Segoe UI"/>
              </a:rPr>
              <a:t>​</a:t>
            </a:r>
          </a:p>
          <a:p>
            <a:pPr>
              <a:buChar char="•"/>
            </a:pPr>
            <a:r>
              <a:rPr lang="en-US" dirty="0" err="1">
                <a:cs typeface="Arial"/>
              </a:rPr>
              <a:t>Generales</a:t>
            </a:r>
            <a:r>
              <a:rPr lang="en-US" dirty="0">
                <a:cs typeface="Arial"/>
              </a:rPr>
              <a:t>​</a:t>
            </a:r>
          </a:p>
          <a:p>
            <a:pPr lvl="1">
              <a:buChar char="•"/>
            </a:pPr>
            <a:r>
              <a:rPr lang="en-US" dirty="0">
                <a:cs typeface="Arial"/>
              </a:rPr>
              <a:t>De </a:t>
            </a:r>
            <a:r>
              <a:rPr lang="en-US" dirty="0" err="1">
                <a:cs typeface="Arial"/>
              </a:rPr>
              <a:t>cultura</a:t>
            </a:r>
            <a:r>
              <a:rPr lang="en-US" dirty="0">
                <a:cs typeface="Arial"/>
              </a:rPr>
              <a:t> general​</a:t>
            </a:r>
          </a:p>
          <a:p>
            <a:pPr lvl="1">
              <a:buChar char="•"/>
            </a:pPr>
            <a:r>
              <a:rPr lang="en-US" dirty="0" err="1">
                <a:cs typeface="Arial"/>
              </a:rPr>
              <a:t>Idiomas</a:t>
            </a:r>
            <a:r>
              <a:rPr lang="en-US" dirty="0">
                <a:cs typeface="Arial"/>
              </a:rPr>
              <a:t>​</a:t>
            </a:r>
          </a:p>
          <a:p>
            <a:pPr>
              <a:buChar char="•"/>
            </a:pPr>
            <a:r>
              <a:rPr lang="en-US" dirty="0" err="1">
                <a:cs typeface="Arial"/>
              </a:rPr>
              <a:t>Específicas</a:t>
            </a:r>
            <a:r>
              <a:rPr lang="en-US" dirty="0">
                <a:cs typeface="Arial"/>
              </a:rPr>
              <a:t>​</a:t>
            </a:r>
          </a:p>
          <a:p>
            <a:pPr lvl="1">
              <a:buChar char="•"/>
            </a:pPr>
            <a:r>
              <a:rPr lang="en-US" dirty="0">
                <a:cs typeface="Arial"/>
              </a:rPr>
              <a:t>De </a:t>
            </a:r>
            <a:r>
              <a:rPr lang="en-US" dirty="0" err="1">
                <a:cs typeface="Arial"/>
              </a:rPr>
              <a:t>cultura</a:t>
            </a:r>
            <a:r>
              <a:rPr lang="en-US" dirty="0">
                <a:cs typeface="Arial"/>
              </a:rPr>
              <a:t> profesional​</a:t>
            </a:r>
          </a:p>
          <a:p>
            <a:pPr lvl="1">
              <a:buChar char="•"/>
            </a:pPr>
            <a:r>
              <a:rPr lang="en-US" dirty="0">
                <a:cs typeface="Arial"/>
              </a:rPr>
              <a:t>De conocimientos  </a:t>
            </a:r>
            <a:r>
              <a:rPr lang="en-US" dirty="0" err="1">
                <a:cs typeface="Arial"/>
              </a:rPr>
              <a:t>técnicos</a:t>
            </a:r>
            <a:r>
              <a:rPr lang="en-US" dirty="0">
                <a:cs typeface="Arial"/>
              </a:rPr>
              <a:t>​</a:t>
            </a:r>
          </a:p>
          <a:p>
            <a:r>
              <a:rPr lang="en-US" dirty="0">
                <a:cs typeface="Segoe UI"/>
              </a:rPr>
              <a:t>​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9E05A2E6-FD45-1742-9C38-411D65EB7923}"/>
              </a:ext>
            </a:extLst>
          </p:cNvPr>
          <p:cNvSpPr txBox="1"/>
          <p:nvPr/>
        </p:nvSpPr>
        <p:spPr>
          <a:xfrm>
            <a:off x="2999117" y="891271"/>
            <a:ext cx="3145766" cy="923330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cs typeface="Arial"/>
              </a:rPr>
              <a:t>Técnicas</a:t>
            </a:r>
            <a:r>
              <a:rPr lang="en-US" b="1" dirty="0">
                <a:cs typeface="Arial"/>
              </a:rPr>
              <a:t> de​ </a:t>
            </a:r>
            <a:r>
              <a:rPr lang="en-US" b="1" dirty="0" err="1">
                <a:cs typeface="Arial"/>
              </a:rPr>
              <a:t>simulación</a:t>
            </a:r>
            <a:r>
              <a:rPr lang="en-US" dirty="0">
                <a:cs typeface="Arial"/>
              </a:rPr>
              <a:t>​</a:t>
            </a:r>
            <a:endParaRPr lang="en-US" dirty="0">
              <a:ea typeface="Calibri"/>
              <a:cs typeface="Arial"/>
            </a:endParaRPr>
          </a:p>
          <a:p>
            <a:pPr>
              <a:buChar char="•"/>
            </a:pPr>
            <a:r>
              <a:rPr lang="en-US" dirty="0" err="1">
                <a:cs typeface="Arial"/>
              </a:rPr>
              <a:t>Psicodrama</a:t>
            </a:r>
            <a:r>
              <a:rPr lang="en-US" dirty="0">
                <a:cs typeface="Arial"/>
              </a:rPr>
              <a:t>​</a:t>
            </a:r>
            <a:endParaRPr lang="en-US" dirty="0">
              <a:ea typeface="Calibri"/>
              <a:cs typeface="Arial"/>
            </a:endParaRPr>
          </a:p>
          <a:p>
            <a:pPr>
              <a:buChar char="•"/>
            </a:pPr>
            <a:r>
              <a:rPr lang="en-US" dirty="0" err="1">
                <a:cs typeface="Arial"/>
              </a:rPr>
              <a:t>Dramatización</a:t>
            </a:r>
            <a:r>
              <a:rPr lang="en-US" dirty="0">
                <a:cs typeface="Arial"/>
              </a:rPr>
              <a:t> </a:t>
            </a:r>
            <a:r>
              <a:rPr lang="en-US" i="1" dirty="0">
                <a:cs typeface="Arial"/>
              </a:rPr>
              <a:t>(Role -  playing)</a:t>
            </a:r>
            <a:r>
              <a:rPr lang="en-US" dirty="0">
                <a:cs typeface="Arial"/>
              </a:rPr>
              <a:t>​</a:t>
            </a:r>
            <a:endParaRPr lang="en-US" dirty="0">
              <a:ea typeface="Calibri"/>
              <a:cs typeface="Arial"/>
            </a:endParaRP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87FC9551-AF16-5229-21F1-66BC65885269}"/>
              </a:ext>
            </a:extLst>
          </p:cNvPr>
          <p:cNvSpPr txBox="1"/>
          <p:nvPr/>
        </p:nvSpPr>
        <p:spPr>
          <a:xfrm>
            <a:off x="3008891" y="2090499"/>
            <a:ext cx="3135991" cy="2031325"/>
          </a:xfrm>
          <a:prstGeom prst="rect">
            <a:avLst/>
          </a:prstGeom>
          <a:solidFill>
            <a:srgbClr val="00B05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 dirty="0" err="1">
                <a:cs typeface="Segoe UI"/>
              </a:rPr>
              <a:t>Entrevistas</a:t>
            </a:r>
            <a:r>
              <a:rPr lang="en-US" b="1" dirty="0">
                <a:cs typeface="Segoe UI"/>
              </a:rPr>
              <a:t> de</a:t>
            </a:r>
            <a:r>
              <a:rPr lang="en-US" dirty="0">
                <a:cs typeface="Segoe UI"/>
              </a:rPr>
              <a:t>​</a:t>
            </a:r>
          </a:p>
          <a:p>
            <a:pPr algn="just"/>
            <a:r>
              <a:rPr lang="en-US" b="1" dirty="0">
                <a:cs typeface="Segoe UI"/>
              </a:rPr>
              <a:t>selección</a:t>
            </a:r>
            <a:r>
              <a:rPr lang="en-US" dirty="0">
                <a:cs typeface="Segoe UI"/>
              </a:rPr>
              <a:t>​</a:t>
            </a:r>
          </a:p>
          <a:p>
            <a:pPr algn="just">
              <a:buAutoNum type="arabicPeriod"/>
            </a:pPr>
            <a:r>
              <a:rPr lang="en-US" dirty="0" err="1">
                <a:cs typeface="Arial"/>
              </a:rPr>
              <a:t>Dirigidas</a:t>
            </a:r>
            <a:r>
              <a:rPr lang="en-US" dirty="0">
                <a:cs typeface="Arial"/>
              </a:rPr>
              <a:t> (Con orientación  </a:t>
            </a:r>
            <a:r>
              <a:rPr lang="en-US" dirty="0" err="1">
                <a:cs typeface="Arial"/>
              </a:rPr>
              <a:t>determinada</a:t>
            </a:r>
            <a:r>
              <a:rPr lang="en-US" dirty="0">
                <a:cs typeface="Arial"/>
              </a:rPr>
              <a:t>)​</a:t>
            </a:r>
          </a:p>
          <a:p>
            <a:pPr algn="just">
              <a:buAutoNum type="arabicPeriod"/>
            </a:pPr>
            <a:r>
              <a:rPr lang="en-US" dirty="0">
                <a:cs typeface="Arial"/>
              </a:rPr>
              <a:t>No </a:t>
            </a:r>
            <a:r>
              <a:rPr lang="en-US" dirty="0" err="1">
                <a:cs typeface="Arial"/>
              </a:rPr>
              <a:t>dirigidas</a:t>
            </a:r>
            <a:r>
              <a:rPr lang="en-US" dirty="0">
                <a:cs typeface="Arial"/>
              </a:rPr>
              <a:t> (Sin  orientación, o libre)​</a:t>
            </a:r>
          </a:p>
          <a:p>
            <a:pPr algn="just"/>
            <a:r>
              <a:rPr lang="en-US" dirty="0">
                <a:cs typeface="Segoe UI"/>
              </a:rPr>
              <a:t>​</a:t>
            </a: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2A9B298E-3A77-6396-0AE0-B6AC37A6146D}"/>
              </a:ext>
            </a:extLst>
          </p:cNvPr>
          <p:cNvSpPr txBox="1"/>
          <p:nvPr/>
        </p:nvSpPr>
        <p:spPr>
          <a:xfrm>
            <a:off x="6367948" y="985817"/>
            <a:ext cx="2743200" cy="3139321"/>
          </a:xfrm>
          <a:prstGeom prst="rect">
            <a:avLst/>
          </a:prstGeom>
          <a:solidFill>
            <a:srgbClr val="675FB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Exámenes de</a:t>
            </a:r>
            <a:r>
              <a:rPr lang="en-US">
                <a:cs typeface="Arial"/>
              </a:rPr>
              <a:t>​</a:t>
            </a:r>
          </a:p>
          <a:p>
            <a:r>
              <a:rPr lang="en-US" b="1">
                <a:cs typeface="Arial"/>
              </a:rPr>
              <a:t>personalidad</a:t>
            </a:r>
            <a:r>
              <a:rPr lang="en-US">
                <a:cs typeface="Arial"/>
              </a:rPr>
              <a:t>​</a:t>
            </a:r>
          </a:p>
          <a:p>
            <a:pPr>
              <a:buChar char="•"/>
            </a:pPr>
            <a:r>
              <a:rPr lang="en-US">
                <a:cs typeface="Arial"/>
              </a:rPr>
              <a:t>Expresivos​</a:t>
            </a:r>
          </a:p>
          <a:p>
            <a:pPr lvl="1">
              <a:buChar char="•"/>
            </a:pPr>
            <a:r>
              <a:rPr lang="en-US">
                <a:cs typeface="Arial"/>
              </a:rPr>
              <a:t>PMK​</a:t>
            </a:r>
          </a:p>
          <a:p>
            <a:pPr>
              <a:buChar char="•"/>
            </a:pPr>
            <a:r>
              <a:rPr lang="en-US">
                <a:cs typeface="Arial"/>
              </a:rPr>
              <a:t>Proyectivos​</a:t>
            </a:r>
          </a:p>
          <a:p>
            <a:pPr lvl="1">
              <a:buChar char="•"/>
            </a:pPr>
            <a:r>
              <a:rPr lang="en-US">
                <a:cs typeface="Arial"/>
              </a:rPr>
              <a:t>De árbol​</a:t>
            </a:r>
          </a:p>
          <a:p>
            <a:pPr lvl="1">
              <a:buChar char="•"/>
            </a:pPr>
            <a:r>
              <a:rPr lang="en-US">
                <a:cs typeface="Arial"/>
              </a:rPr>
              <a:t>Rorschach​</a:t>
            </a:r>
          </a:p>
          <a:p>
            <a:pPr lvl="1">
              <a:buChar char="•"/>
            </a:pPr>
            <a:r>
              <a:rPr lang="en-US">
                <a:cs typeface="Arial"/>
              </a:rPr>
              <a:t>TAT​</a:t>
            </a:r>
          </a:p>
          <a:p>
            <a:pPr lvl="1">
              <a:buChar char="•"/>
            </a:pPr>
            <a:r>
              <a:rPr lang="en-US">
                <a:cs typeface="Arial"/>
              </a:rPr>
              <a:t>Szondi​</a:t>
            </a:r>
          </a:p>
          <a:p>
            <a:pPr>
              <a:buChar char="•"/>
            </a:pPr>
            <a:r>
              <a:rPr lang="en-US">
                <a:cs typeface="Arial"/>
              </a:rPr>
              <a:t>Inventarios​</a:t>
            </a:r>
          </a:p>
          <a:p>
            <a:pPr lvl="1">
              <a:buChar char="•"/>
            </a:pPr>
            <a:r>
              <a:rPr lang="en-US">
                <a:cs typeface="Arial"/>
              </a:rPr>
              <a:t>De motivación​</a:t>
            </a:r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3289E3B9-BE8F-D1F6-6593-192471DCF3C9}"/>
              </a:ext>
            </a:extLst>
          </p:cNvPr>
          <p:cNvSpPr txBox="1"/>
          <p:nvPr/>
        </p:nvSpPr>
        <p:spPr>
          <a:xfrm>
            <a:off x="4014186" y="4540895"/>
            <a:ext cx="2743200" cy="1754326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Exámenes</a:t>
            </a:r>
            <a:r>
              <a:rPr lang="en-US">
                <a:cs typeface="Segoe UI"/>
              </a:rPr>
              <a:t>​</a:t>
            </a:r>
          </a:p>
          <a:p>
            <a:r>
              <a:rPr lang="en-US" b="1">
                <a:cs typeface="Segoe UI"/>
              </a:rPr>
              <a:t>psicométricos</a:t>
            </a:r>
            <a:r>
              <a:rPr lang="en-US">
                <a:cs typeface="Segoe UI"/>
              </a:rPr>
              <a:t>​</a:t>
            </a:r>
          </a:p>
          <a:p>
            <a:pPr>
              <a:buChar char="•"/>
            </a:pPr>
            <a:r>
              <a:rPr lang="en-US" b="1">
                <a:cs typeface="Arial"/>
              </a:rPr>
              <a:t>De aptitudes</a:t>
            </a:r>
            <a:r>
              <a:rPr lang="en-US">
                <a:cs typeface="Arial"/>
              </a:rPr>
              <a:t>​</a:t>
            </a:r>
          </a:p>
          <a:p>
            <a:pPr lvl="1">
              <a:buChar char="•"/>
            </a:pPr>
            <a:r>
              <a:rPr lang="en-US" b="1">
                <a:cs typeface="Arial"/>
              </a:rPr>
              <a:t>Generales</a:t>
            </a:r>
            <a:r>
              <a:rPr lang="en-US">
                <a:cs typeface="Arial"/>
              </a:rPr>
              <a:t>​</a:t>
            </a:r>
          </a:p>
          <a:p>
            <a:pPr lvl="1">
              <a:buChar char="•"/>
            </a:pPr>
            <a:r>
              <a:rPr lang="en-US" b="1">
                <a:cs typeface="Arial"/>
              </a:rPr>
              <a:t>Específicos</a:t>
            </a:r>
            <a:r>
              <a:rPr lang="en-US">
                <a:cs typeface="Arial"/>
              </a:rPr>
              <a:t>​</a:t>
            </a:r>
          </a:p>
          <a:p>
            <a:pPr algn="ctr"/>
            <a:r>
              <a:rPr lang="en-US">
                <a:cs typeface="Segoe UI"/>
              </a:rPr>
              <a:t>​</a:t>
            </a:r>
          </a:p>
        </p:txBody>
      </p:sp>
      <p:pic>
        <p:nvPicPr>
          <p:cNvPr id="13" name="Picture 37">
            <a:extLst>
              <a:ext uri="{FF2B5EF4-FFF2-40B4-BE49-F238E27FC236}">
                <a16:creationId xmlns:a16="http://schemas.microsoft.com/office/drawing/2014/main" id="{F18C0101-97A4-FF07-4C35-1E8B3BF33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10" y="4397722"/>
            <a:ext cx="3275162" cy="177129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5D37A30-7678-013B-F320-05368E2B40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09662" y="4723738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29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-15145" y="169588"/>
            <a:ext cx="8349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800"/>
            </a:pPr>
            <a:r>
              <a:rPr lang="en-US" sz="5400" b="1" dirty="0">
                <a:solidFill>
                  <a:srgbClr val="001F5F"/>
                </a:solidFill>
                <a:ea typeface="+mj-lt"/>
                <a:cs typeface="+mj-lt"/>
              </a:rPr>
              <a:t>ENTREVISTA DE SELECCIÓN</a:t>
            </a:r>
            <a:endParaRPr lang="es-MX" sz="2400" b="1" dirty="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917281" y="454420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61951" y="3913950"/>
            <a:ext cx="1352276" cy="236582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551230" y="2070215"/>
            <a:ext cx="6438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dirty="0">
                <a:solidFill>
                  <a:schemeClr val="lt1"/>
                </a:solidFill>
                <a:latin typeface="Morn Thin"/>
                <a:ea typeface="Calibri"/>
                <a:cs typeface="Calibri"/>
                <a:sym typeface="Calibri"/>
              </a:rPr>
              <a:t>Competencias laborales básicas</a:t>
            </a:r>
            <a:endParaRPr lang="es-MX" sz="2400" b="1" dirty="0">
              <a:solidFill>
                <a:schemeClr val="lt1"/>
              </a:solidFill>
              <a:latin typeface="Morn Thin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40FC7E03-7F5C-CE38-7415-50F0B7FEF7A5}"/>
              </a:ext>
            </a:extLst>
          </p:cNvPr>
          <p:cNvSpPr txBox="1"/>
          <p:nvPr/>
        </p:nvSpPr>
        <p:spPr>
          <a:xfrm>
            <a:off x="217714" y="1387402"/>
            <a:ext cx="3102017" cy="28623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dirty="0">
                <a:solidFill>
                  <a:srgbClr val="001F5F"/>
                </a:solidFill>
                <a:latin typeface="Carlito"/>
                <a:ea typeface="Segoe UI"/>
                <a:cs typeface="Segoe UI"/>
              </a:rPr>
              <a:t>Conversación que se sostiene con el (los)  candidato(s) a un puesto, para indagar  acerca de sus habilidades, capacidades,  destrezas y/o competencias, además de</a:t>
            </a:r>
            <a:r>
              <a:rPr lang="en-US" dirty="0">
                <a:latin typeface="Carlito"/>
                <a:ea typeface="Segoe UI"/>
                <a:cs typeface="Segoe UI"/>
              </a:rPr>
              <a:t>​</a:t>
            </a:r>
          </a:p>
          <a:p>
            <a:pPr algn="ctr"/>
            <a:r>
              <a:rPr lang="en-US" dirty="0">
                <a:solidFill>
                  <a:srgbClr val="001F5F"/>
                </a:solidFill>
                <a:latin typeface="Carlito"/>
                <a:ea typeface="Segoe UI"/>
                <a:cs typeface="Segoe UI"/>
              </a:rPr>
              <a:t>sus cualidades personales, humanas y  otras necesarias    para ocupar un  cargo en la empresa</a:t>
            </a:r>
            <a:endParaRPr lang="en-US" dirty="0">
              <a:solidFill>
                <a:srgbClr val="001F5F"/>
              </a:solidFill>
              <a:latin typeface="Carlito"/>
              <a:cs typeface="Segoe U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3FB3FA-19A5-C98D-679C-C6DFB57DD3FD}"/>
              </a:ext>
            </a:extLst>
          </p:cNvPr>
          <p:cNvSpPr txBox="1"/>
          <p:nvPr/>
        </p:nvSpPr>
        <p:spPr>
          <a:xfrm>
            <a:off x="6400800" y="1258587"/>
            <a:ext cx="2743200" cy="31393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Tiene múltiples aplicaciones: </a:t>
            </a:r>
            <a:r>
              <a:rPr lang="en-US" b="1" dirty="0">
                <a:ea typeface="+mn-lt"/>
                <a:cs typeface="+mn-lt"/>
              </a:rPr>
              <a:t>Como filtro inicial</a:t>
            </a:r>
            <a:r>
              <a:rPr lang="en-US" dirty="0">
                <a:ea typeface="+mn-lt"/>
                <a:cs typeface="+mn-lt"/>
              </a:rPr>
              <a:t>, en  la selección de personal, en la asesoría y  orientación profesional, en la evaluación del  desempeño, en la separación, etcétera.       </a:t>
            </a:r>
            <a:r>
              <a:rPr lang="en-US" b="1" dirty="0">
                <a:ea typeface="+mn-lt"/>
                <a:cs typeface="+mn-lt"/>
              </a:rPr>
              <a:t>(Habilidad)</a:t>
            </a:r>
            <a:endParaRPr lang="en-US" dirty="0">
              <a:ea typeface="+mn-lt"/>
              <a:cs typeface="+mn-lt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C9FEDE5-35E5-6223-8CC4-12B071421283}"/>
              </a:ext>
            </a:extLst>
          </p:cNvPr>
          <p:cNvSpPr txBox="1"/>
          <p:nvPr/>
        </p:nvSpPr>
        <p:spPr>
          <a:xfrm>
            <a:off x="3488665" y="1296109"/>
            <a:ext cx="2743200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95"/>
              </a:spcBef>
            </a:pPr>
            <a:r>
              <a:rPr lang="en-US" dirty="0">
                <a:ea typeface="+mn-lt"/>
                <a:cs typeface="+mn-lt"/>
              </a:rPr>
              <a:t>Es la técnica que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mayor influencia tiene en la decisión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final respecto del                  candidato.</a:t>
            </a:r>
          </a:p>
          <a:p>
            <a:pPr algn="ctr"/>
            <a:endParaRPr lang="en-US" b="1" dirty="0">
              <a:cs typeface="Calibri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E65465A8-3BCB-941A-F5EF-0DE64C87716A}"/>
              </a:ext>
            </a:extLst>
          </p:cNvPr>
          <p:cNvSpPr txBox="1"/>
          <p:nvPr/>
        </p:nvSpPr>
        <p:spPr>
          <a:xfrm>
            <a:off x="3412694" y="3310458"/>
            <a:ext cx="2955449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95"/>
              </a:spcBef>
            </a:pPr>
            <a:r>
              <a:rPr lang="en-US" b="1" dirty="0">
                <a:ea typeface="+mn-lt"/>
                <a:cs typeface="+mn-lt"/>
              </a:rPr>
              <a:t>Es  la técnica que mayor         influencia tiene en la             decisión</a:t>
            </a:r>
          </a:p>
          <a:p>
            <a:r>
              <a:rPr lang="en-US" b="1" dirty="0">
                <a:ea typeface="+mn-lt"/>
                <a:cs typeface="+mn-lt"/>
              </a:rPr>
              <a:t>final respecto del candidato.</a:t>
            </a:r>
          </a:p>
          <a:p>
            <a:pPr algn="l"/>
            <a:endParaRPr lang="en-US" b="1" dirty="0">
              <a:cs typeface="Calibri"/>
            </a:endParaRPr>
          </a:p>
        </p:txBody>
      </p:sp>
      <p:sp>
        <p:nvSpPr>
          <p:cNvPr id="17" name="object 27">
            <a:extLst>
              <a:ext uri="{FF2B5EF4-FFF2-40B4-BE49-F238E27FC236}">
                <a16:creationId xmlns:a16="http://schemas.microsoft.com/office/drawing/2014/main" id="{116A5855-5BF1-4DD8-07CD-8119E958079F}"/>
              </a:ext>
            </a:extLst>
          </p:cNvPr>
          <p:cNvSpPr/>
          <p:nvPr/>
        </p:nvSpPr>
        <p:spPr>
          <a:xfrm>
            <a:off x="192834" y="4932537"/>
            <a:ext cx="3249972" cy="17358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7D4A524-E308-8795-0080-59F0FB3CD6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74491" y="5288925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8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8269" y="99756"/>
            <a:ext cx="83495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  <a:latin typeface="Calibri"/>
                <a:cs typeface="Calibri"/>
              </a:rPr>
              <a:t>ASPECTOS A OBSERVAR DURANTE </a:t>
            </a:r>
            <a:br>
              <a:rPr lang="en-US" sz="4400" b="1" dirty="0">
                <a:solidFill>
                  <a:srgbClr val="002060"/>
                </a:solidFill>
                <a:latin typeface="Calibri"/>
                <a:cs typeface="Calibri"/>
              </a:rPr>
            </a:br>
            <a:r>
              <a:rPr lang="en-US" sz="4400" b="1" dirty="0">
                <a:solidFill>
                  <a:srgbClr val="002060"/>
                </a:solidFill>
                <a:latin typeface="Calibri"/>
                <a:cs typeface="Calibri"/>
              </a:rPr>
              <a:t>LA ENTREVISTA</a:t>
            </a:r>
            <a:endParaRPr lang="en-US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007218" y="4820433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82100" y="3853802"/>
            <a:ext cx="1352276" cy="2365829"/>
          </a:xfrm>
          <a:prstGeom prst="rect">
            <a:avLst/>
          </a:prstGeom>
        </p:spPr>
      </p:pic>
      <p:sp>
        <p:nvSpPr>
          <p:cNvPr id="13" name="Diagrama de flujo: proceso 12">
            <a:extLst>
              <a:ext uri="{FF2B5EF4-FFF2-40B4-BE49-F238E27FC236}">
                <a16:creationId xmlns:a16="http://schemas.microsoft.com/office/drawing/2014/main" id="{CBB55B22-2463-C094-F11D-3BE0E19F1E66}"/>
              </a:ext>
            </a:extLst>
          </p:cNvPr>
          <p:cNvSpPr/>
          <p:nvPr/>
        </p:nvSpPr>
        <p:spPr>
          <a:xfrm>
            <a:off x="206828" y="1894114"/>
            <a:ext cx="2002971" cy="97971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 err="1"/>
              <a:t>Examinar</a:t>
            </a:r>
            <a:r>
              <a:rPr lang="en-US" dirty="0"/>
              <a:t> sus </a:t>
            </a:r>
            <a:r>
              <a:rPr lang="en-US" dirty="0" err="1"/>
              <a:t>prejuicios</a:t>
            </a:r>
            <a:r>
              <a:rPr lang="en-US" dirty="0">
                <a:latin typeface="Calibri Light" panose="020F0302020204030204"/>
              </a:rPr>
              <a:t> </a:t>
            </a:r>
            <a:r>
              <a:rPr lang="en-US" dirty="0"/>
              <a:t>personales y </a:t>
            </a:r>
            <a:r>
              <a:rPr lang="en-US" dirty="0" err="1"/>
              <a:t>eliminarlos</a:t>
            </a:r>
            <a:endParaRPr lang="es-CO" dirty="0"/>
          </a:p>
        </p:txBody>
      </p:sp>
      <p:sp>
        <p:nvSpPr>
          <p:cNvPr id="15" name="Diagrama de flujo: proceso 14">
            <a:extLst>
              <a:ext uri="{FF2B5EF4-FFF2-40B4-BE49-F238E27FC236}">
                <a16:creationId xmlns:a16="http://schemas.microsoft.com/office/drawing/2014/main" id="{C20E3456-7FEA-2364-D070-6CC51429F70F}"/>
              </a:ext>
            </a:extLst>
          </p:cNvPr>
          <p:cNvSpPr/>
          <p:nvPr/>
        </p:nvSpPr>
        <p:spPr>
          <a:xfrm>
            <a:off x="2383971" y="1894114"/>
            <a:ext cx="3102429" cy="97971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/>
              <a:t>Motivar al entrevistado  para que pregunte acerca de  la organización o del empleo</a:t>
            </a:r>
            <a:endParaRPr lang="es-CO" dirty="0"/>
          </a:p>
        </p:txBody>
      </p:sp>
      <p:sp>
        <p:nvSpPr>
          <p:cNvPr id="16" name="Diagrama de flujo: proceso 15">
            <a:extLst>
              <a:ext uri="{FF2B5EF4-FFF2-40B4-BE49-F238E27FC236}">
                <a16:creationId xmlns:a16="http://schemas.microsoft.com/office/drawing/2014/main" id="{BB9600A7-72F2-384F-7CFF-782A7171D5C3}"/>
              </a:ext>
            </a:extLst>
          </p:cNvPr>
          <p:cNvSpPr/>
          <p:nvPr/>
        </p:nvSpPr>
        <p:spPr>
          <a:xfrm>
            <a:off x="2973978" y="3325586"/>
            <a:ext cx="2852058" cy="97971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/>
              <a:t>. Evitar emitir opiniones</a:t>
            </a:r>
            <a:r>
              <a:rPr lang="en-US" dirty="0">
                <a:latin typeface="Calibri Light" panose="020F0302020204030204"/>
              </a:rPr>
              <a:t> </a:t>
            </a:r>
            <a:r>
              <a:rPr lang="en-US" dirty="0"/>
              <a:t>personales</a:t>
            </a:r>
            <a:endParaRPr lang="es-CO" dirty="0"/>
          </a:p>
        </p:txBody>
      </p:sp>
      <p:sp>
        <p:nvSpPr>
          <p:cNvPr id="18" name="Diagrama de flujo: proceso 17">
            <a:extLst>
              <a:ext uri="{FF2B5EF4-FFF2-40B4-BE49-F238E27FC236}">
                <a16:creationId xmlns:a16="http://schemas.microsoft.com/office/drawing/2014/main" id="{3E671223-CFDB-9640-9476-5C07E584D380}"/>
              </a:ext>
            </a:extLst>
          </p:cNvPr>
          <p:cNvSpPr/>
          <p:nvPr/>
        </p:nvSpPr>
        <p:spPr>
          <a:xfrm>
            <a:off x="1381898" y="4833774"/>
            <a:ext cx="3243943" cy="979715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rtl="0"/>
            <a:r>
              <a:rPr lang="en-US" dirty="0">
                <a:latin typeface="Calibri Light" panose="020F0302020204030204"/>
              </a:rPr>
              <a:t>Formular preguntas que proporcionen respuestas narrativas</a:t>
            </a:r>
          </a:p>
        </p:txBody>
      </p:sp>
      <p:sp>
        <p:nvSpPr>
          <p:cNvPr id="19" name="Diagrama de flujo: proceso 18">
            <a:extLst>
              <a:ext uri="{FF2B5EF4-FFF2-40B4-BE49-F238E27FC236}">
                <a16:creationId xmlns:a16="http://schemas.microsoft.com/office/drawing/2014/main" id="{3622057A-5E28-7B02-BE05-150ED81A57C3}"/>
              </a:ext>
            </a:extLst>
          </p:cNvPr>
          <p:cNvSpPr/>
          <p:nvPr/>
        </p:nvSpPr>
        <p:spPr>
          <a:xfrm>
            <a:off x="108269" y="3363944"/>
            <a:ext cx="2547258" cy="97971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rtl="0"/>
            <a:r>
              <a:rPr lang="en-US" dirty="0">
                <a:latin typeface="Calibri Light" panose="020F0302020204030204"/>
              </a:rPr>
              <a:t>Escuchar con atención al entrevistado y mostrar interés</a:t>
            </a:r>
          </a:p>
        </p:txBody>
      </p:sp>
      <p:sp>
        <p:nvSpPr>
          <p:cNvPr id="20" name="Diagrama de flujo: proceso 19">
            <a:extLst>
              <a:ext uri="{FF2B5EF4-FFF2-40B4-BE49-F238E27FC236}">
                <a16:creationId xmlns:a16="http://schemas.microsoft.com/office/drawing/2014/main" id="{7B164AC5-21C1-202A-E743-956FD7D65E7F}"/>
              </a:ext>
            </a:extLst>
          </p:cNvPr>
          <p:cNvSpPr/>
          <p:nvPr/>
        </p:nvSpPr>
        <p:spPr>
          <a:xfrm>
            <a:off x="5975171" y="1888063"/>
            <a:ext cx="2013857" cy="979715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rtl="0"/>
            <a:r>
              <a:rPr lang="en-US" dirty="0">
                <a:latin typeface="Calibri Light" panose="020F0302020204030204"/>
              </a:rPr>
              <a:t>Evitar preguntas capciosas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1D21D4E-0CE2-E5CC-12C6-6B055DB05F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13353" y="523396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89351" y="2657470"/>
            <a:ext cx="301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600"/>
            </a:pPr>
            <a:r>
              <a:rPr lang="es-MX" sz="1600" b="1" dirty="0">
                <a:solidFill>
                  <a:schemeClr val="dk1"/>
                </a:solidFill>
                <a:latin typeface="Morn Thin" panose="00000200000000000000"/>
                <a:ea typeface="Arial"/>
                <a:cs typeface="Arial"/>
                <a:sym typeface="Arial"/>
              </a:rPr>
              <a:t>INCORPORACION DE PERSONAL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813708" y="3486268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CONCEPTOS</a:t>
            </a:r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EJEMPLOS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APLICADOS</a:t>
            </a:r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CONCLUSIONES</a:t>
            </a:r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76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C928-AC39-4132-96D1-89844A28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72" y="721106"/>
            <a:ext cx="7886700" cy="8214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b="1" dirty="0">
                <a:solidFill>
                  <a:srgbClr val="002060"/>
                </a:solidFill>
                <a:ea typeface="+mj-lt"/>
                <a:cs typeface="+mj-lt"/>
              </a:rPr>
              <a:t>PRUEBAS O EXÁMENES DE CONOCIMIENTOS O HABILIDADES</a:t>
            </a:r>
            <a:br>
              <a:rPr lang="en-US" sz="2400" dirty="0">
                <a:ea typeface="+mj-lt"/>
                <a:cs typeface="+mj-lt"/>
              </a:rPr>
            </a:br>
            <a:endParaRPr lang="en-US" dirty="0">
              <a:cs typeface="Calibri Light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8674546-8B63-41ED-82B4-F3DC618187A3}"/>
              </a:ext>
            </a:extLst>
          </p:cNvPr>
          <p:cNvSpPr/>
          <p:nvPr/>
        </p:nvSpPr>
        <p:spPr>
          <a:xfrm>
            <a:off x="199891" y="1302764"/>
            <a:ext cx="4187316" cy="150575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Instrumentos objetivos para evaluar  los conocimientos y habilidades  adquiridos a través del estudio, la  práctica o el ejercicio.</a:t>
            </a:r>
          </a:p>
          <a:p>
            <a:pPr algn="ctr"/>
            <a:endParaRPr lang="en-US" sz="135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E4DE3F-54E4-42FA-8319-09467AACDB6A}"/>
              </a:ext>
            </a:extLst>
          </p:cNvPr>
          <p:cNvSpPr/>
          <p:nvPr/>
        </p:nvSpPr>
        <p:spPr>
          <a:xfrm>
            <a:off x="4519303" y="1328335"/>
            <a:ext cx="3797369" cy="1383760"/>
          </a:xfrm>
          <a:prstGeom prst="wedgeRoundRectCallou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Buscan medir el grado de conocimiento  profesional o    técnico que exige el puesto  o el grado de capacidad o habilidad para  ciertas tareas</a:t>
            </a:r>
          </a:p>
          <a:p>
            <a:pPr algn="ctr"/>
            <a:endParaRPr lang="en-US" sz="135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object 21">
            <a:extLst>
              <a:ext uri="{FF2B5EF4-FFF2-40B4-BE49-F238E27FC236}">
                <a16:creationId xmlns:a16="http://schemas.microsoft.com/office/drawing/2014/main" id="{CAE4BFFF-64EA-4693-8D95-FEDC5E35FE93}"/>
              </a:ext>
            </a:extLst>
          </p:cNvPr>
          <p:cNvSpPr/>
          <p:nvPr/>
        </p:nvSpPr>
        <p:spPr>
          <a:xfrm>
            <a:off x="442856" y="3429000"/>
            <a:ext cx="3153011" cy="217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72940-CF6D-4B22-9E8B-6DC7167C86C3}"/>
              </a:ext>
            </a:extLst>
          </p:cNvPr>
          <p:cNvSpPr txBox="1"/>
          <p:nvPr/>
        </p:nvSpPr>
        <p:spPr>
          <a:xfrm>
            <a:off x="4684629" y="6238169"/>
            <a:ext cx="47208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900" dirty="0" err="1">
                <a:ea typeface="+mn-lt"/>
                <a:cs typeface="+mn-lt"/>
              </a:rPr>
              <a:t>Chiavenato</a:t>
            </a:r>
            <a:r>
              <a:rPr lang="en-US" sz="900" dirty="0">
                <a:ea typeface="+mn-lt"/>
                <a:cs typeface="+mn-lt"/>
              </a:rPr>
              <a:t>, </a:t>
            </a:r>
            <a:r>
              <a:rPr lang="en-US" sz="900" dirty="0" err="1">
                <a:ea typeface="+mn-lt"/>
                <a:cs typeface="+mn-lt"/>
              </a:rPr>
              <a:t>Idalberto</a:t>
            </a:r>
            <a:r>
              <a:rPr lang="en-US" sz="900" dirty="0">
                <a:ea typeface="+mn-lt"/>
                <a:cs typeface="+mn-lt"/>
              </a:rPr>
              <a:t>. (2011). Administración de </a:t>
            </a:r>
            <a:r>
              <a:rPr lang="en-US" sz="900" dirty="0" err="1">
                <a:ea typeface="+mn-lt"/>
                <a:cs typeface="+mn-lt"/>
              </a:rPr>
              <a:t>recursos</a:t>
            </a:r>
            <a:r>
              <a:rPr lang="en-US" sz="900" dirty="0">
                <a:ea typeface="+mn-lt"/>
                <a:cs typeface="+mn-lt"/>
              </a:rPr>
              <a:t> </a:t>
            </a:r>
            <a:r>
              <a:rPr lang="en-US" sz="900" dirty="0" err="1">
                <a:ea typeface="+mn-lt"/>
                <a:cs typeface="+mn-lt"/>
              </a:rPr>
              <a:t>humanos</a:t>
            </a:r>
            <a:r>
              <a:rPr lang="en-US" sz="900" dirty="0">
                <a:ea typeface="+mn-lt"/>
                <a:cs typeface="+mn-lt"/>
              </a:rPr>
              <a:t> (9.a ed.). McGraw-</a:t>
            </a:r>
          </a:p>
          <a:p>
            <a:pPr marL="9525">
              <a:spcBef>
                <a:spcPts val="4"/>
              </a:spcBef>
            </a:pPr>
            <a:r>
              <a:rPr lang="en-US" sz="900" dirty="0">
                <a:ea typeface="+mn-lt"/>
                <a:cs typeface="+mn-lt"/>
              </a:rPr>
              <a:t>Hill/Interamericana Editores, S.A. de C.V.</a:t>
            </a:r>
          </a:p>
          <a:p>
            <a:pPr algn="l"/>
            <a:endParaRPr lang="en-US" sz="750" dirty="0">
              <a:cs typeface="Calibri"/>
            </a:endParaRPr>
          </a:p>
        </p:txBody>
      </p:sp>
      <p:pic>
        <p:nvPicPr>
          <p:cNvPr id="11" name="Imagen 17">
            <a:extLst>
              <a:ext uri="{FF2B5EF4-FFF2-40B4-BE49-F238E27FC236}">
                <a16:creationId xmlns:a16="http://schemas.microsoft.com/office/drawing/2014/main" id="{5A594EDA-A071-4AE9-AEE8-2E1DA93C66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98" b="66525" l="35881" r="641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22622" y="-167005"/>
            <a:ext cx="1382812" cy="1983645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A2469574-07DC-ED7F-F786-1A7D17A76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611" y="3083686"/>
            <a:ext cx="3153011" cy="24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12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5" name="Rectángulo: una sola esquina cortada 4">
            <a:extLst>
              <a:ext uri="{FF2B5EF4-FFF2-40B4-BE49-F238E27FC236}">
                <a16:creationId xmlns:a16="http://schemas.microsoft.com/office/drawing/2014/main" id="{D65A1DE0-492D-718A-CB8E-0466A48DBF59}"/>
              </a:ext>
            </a:extLst>
          </p:cNvPr>
          <p:cNvSpPr/>
          <p:nvPr/>
        </p:nvSpPr>
        <p:spPr>
          <a:xfrm>
            <a:off x="4553127" y="1096582"/>
            <a:ext cx="4125686" cy="5500160"/>
          </a:xfrm>
          <a:prstGeom prst="snip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991235" indent="-228600">
              <a:lnSpc>
                <a:spcPct val="90000"/>
              </a:lnSpc>
              <a:spcBef>
                <a:spcPts val="540"/>
              </a:spcBef>
              <a:buFont typeface="Arial,Sans-Serif"/>
              <a:buChar char="•"/>
            </a:pPr>
            <a:r>
              <a:rPr lang="en-US" b="1" dirty="0" err="1">
                <a:solidFill>
                  <a:srgbClr val="002060"/>
                </a:solidFill>
                <a:ea typeface="+mn-lt"/>
                <a:cs typeface="+mn-lt"/>
              </a:rPr>
              <a:t>Clasificación</a:t>
            </a:r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 de </a:t>
            </a:r>
            <a:r>
              <a:rPr lang="en-US" b="1" dirty="0" err="1">
                <a:solidFill>
                  <a:srgbClr val="002060"/>
                </a:solidFill>
                <a:ea typeface="+mn-lt"/>
                <a:cs typeface="+mn-lt"/>
              </a:rPr>
              <a:t>pruebas</a:t>
            </a:r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 de </a:t>
            </a:r>
            <a:r>
              <a:rPr lang="en-US" b="1" dirty="0" err="1">
                <a:solidFill>
                  <a:srgbClr val="002060"/>
                </a:solidFill>
                <a:ea typeface="+mn-lt"/>
                <a:cs typeface="+mn-lt"/>
              </a:rPr>
              <a:t>acuerdo</a:t>
            </a:r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 con</a:t>
            </a:r>
            <a:endParaRPr lang="en-US" dirty="0">
              <a:solidFill>
                <a:srgbClr val="002060"/>
              </a:solidFill>
              <a:ea typeface="+mn-lt"/>
              <a:cs typeface="+mn-lt"/>
            </a:endParaRPr>
          </a:p>
          <a:p>
            <a:pPr marL="762635">
              <a:lnSpc>
                <a:spcPct val="90000"/>
              </a:lnSpc>
              <a:spcBef>
                <a:spcPts val="540"/>
              </a:spcBef>
            </a:pPr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     su forma</a:t>
            </a:r>
            <a:endParaRPr lang="en-US" dirty="0">
              <a:solidFill>
                <a:srgbClr val="002060"/>
              </a:solidFill>
              <a:ea typeface="+mn-lt"/>
              <a:cs typeface="+mn-lt"/>
            </a:endParaRPr>
          </a:p>
          <a:p>
            <a:pPr marL="1151255" indent="-228600">
              <a:lnSpc>
                <a:spcPct val="90000"/>
              </a:lnSpc>
              <a:spcBef>
                <a:spcPts val="595"/>
              </a:spcBef>
              <a:buFont typeface="Arial,Sans-Serif"/>
              <a:buChar char="•"/>
            </a:pP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Pruebas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tradicionales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(De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tipo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expositivo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o de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disertación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).</a:t>
            </a:r>
          </a:p>
          <a:p>
            <a:pPr marL="1151890" indent="-228600">
              <a:lnSpc>
                <a:spcPct val="90000"/>
              </a:lnSpc>
              <a:spcBef>
                <a:spcPts val="160"/>
              </a:spcBef>
              <a:buFont typeface="Arial,Sans-Serif"/>
              <a:buChar char="•"/>
            </a:pP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Pruebas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objetivas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(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Exámenes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, de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aplicación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y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fácil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corrección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).</a:t>
            </a:r>
          </a:p>
          <a:p>
            <a:pPr marL="1151255" indent="-228600">
              <a:lnSpc>
                <a:spcPct val="90000"/>
              </a:lnSpc>
              <a:spcBef>
                <a:spcPts val="155"/>
              </a:spcBef>
              <a:buFont typeface="Arial,Sans-Serif"/>
              <a:buChar char="•"/>
            </a:pP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Opciones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simples (V/F;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Sí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, No, entre otros).</a:t>
            </a:r>
          </a:p>
          <a:p>
            <a:pPr marL="1151255" indent="-228600">
              <a:lnSpc>
                <a:spcPct val="90000"/>
              </a:lnSpc>
              <a:spcBef>
                <a:spcPts val="160"/>
              </a:spcBef>
              <a:buFont typeface="Arial,Sans-Serif"/>
              <a:buChar char="•"/>
            </a:pP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Llenar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espacios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en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blanco</a:t>
            </a:r>
            <a:endParaRPr lang="en-US" dirty="0">
              <a:solidFill>
                <a:srgbClr val="002060"/>
              </a:solidFill>
              <a:ea typeface="+mn-lt"/>
              <a:cs typeface="+mn-lt"/>
            </a:endParaRPr>
          </a:p>
          <a:p>
            <a:pPr marL="1151255" indent="-228600">
              <a:lnSpc>
                <a:spcPct val="90000"/>
              </a:lnSpc>
              <a:spcBef>
                <a:spcPts val="155"/>
              </a:spcBef>
              <a:buFont typeface="Arial,Sans-Serif"/>
              <a:buChar char="•"/>
            </a:pP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Opción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múltiple</a:t>
            </a:r>
            <a:endParaRPr lang="en-US" dirty="0">
              <a:solidFill>
                <a:srgbClr val="002060"/>
              </a:solidFill>
              <a:ea typeface="+mn-lt"/>
              <a:cs typeface="+mn-lt"/>
            </a:endParaRPr>
          </a:p>
          <a:p>
            <a:pPr marL="1151255" indent="-228600">
              <a:lnSpc>
                <a:spcPct val="90000"/>
              </a:lnSpc>
              <a:spcBef>
                <a:spcPts val="165"/>
              </a:spcBef>
              <a:buFont typeface="Arial,Sans-Serif"/>
              <a:buChar char="•"/>
            </a:pP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Relacionar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002060"/>
                </a:solidFill>
                <a:ea typeface="+mn-lt"/>
                <a:cs typeface="+mn-lt"/>
              </a:rPr>
              <a:t>columnas</a:t>
            </a:r>
            <a:endParaRPr lang="en-US" dirty="0">
              <a:solidFill>
                <a:srgbClr val="002060"/>
              </a:solidFill>
              <a:ea typeface="+mn-lt"/>
              <a:cs typeface="+mn-lt"/>
            </a:endParaRPr>
          </a:p>
          <a:p>
            <a:pPr marL="922655">
              <a:lnSpc>
                <a:spcPct val="90000"/>
              </a:lnSpc>
              <a:spcBef>
                <a:spcPts val="165"/>
              </a:spcBef>
            </a:pPr>
            <a:endParaRPr lang="en-US" dirty="0">
              <a:solidFill>
                <a:srgbClr val="002060"/>
              </a:solidFill>
              <a:ea typeface="+mn-lt"/>
              <a:cs typeface="+mn-lt"/>
            </a:endParaRPr>
          </a:p>
          <a:p>
            <a:pPr marL="991235" indent="-228600">
              <a:lnSpc>
                <a:spcPct val="90000"/>
              </a:lnSpc>
              <a:spcBef>
                <a:spcPts val="555"/>
              </a:spcBef>
              <a:buFont typeface="Arial,Sans-Serif"/>
              <a:buChar char="•"/>
            </a:pPr>
            <a:r>
              <a:rPr lang="en-US" b="1" dirty="0" err="1">
                <a:solidFill>
                  <a:srgbClr val="002060"/>
                </a:solidFill>
                <a:ea typeface="+mn-lt"/>
                <a:cs typeface="+mn-lt"/>
              </a:rPr>
              <a:t>Pruebas</a:t>
            </a:r>
            <a:r>
              <a:rPr lang="en-US" b="1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rgbClr val="002060"/>
                </a:solidFill>
                <a:ea typeface="+mn-lt"/>
                <a:cs typeface="+mn-lt"/>
              </a:rPr>
              <a:t>mixtas</a:t>
            </a:r>
            <a:endParaRPr lang="en-US" b="1" dirty="0">
              <a:solidFill>
                <a:srgbClr val="002060"/>
              </a:solidFill>
              <a:ea typeface="+mn-lt"/>
              <a:cs typeface="+mn-lt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12297" y="385242"/>
            <a:ext cx="7922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1200" dirty="0">
                <a:solidFill>
                  <a:schemeClr val="tx1"/>
                </a:solidFill>
                <a:ea typeface="+mj-ea"/>
                <a:cs typeface="+mj-cs"/>
              </a:rPr>
              <a:t>PRUEBAS O EXÁMENES DE CONOCIMIENTOS O HABILIDADES</a:t>
            </a:r>
            <a:endParaRPr lang="es-MX" sz="2400" b="1" dirty="0">
              <a:solidFill>
                <a:srgbClr val="123258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487016" y="5656020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326537" y="4926697"/>
            <a:ext cx="1352276" cy="2365829"/>
          </a:xfrm>
          <a:prstGeom prst="rect">
            <a:avLst/>
          </a:prstGeom>
        </p:spPr>
      </p:pic>
      <p:sp>
        <p:nvSpPr>
          <p:cNvPr id="3" name="Rectángulo: esquinas superiores, una redondeada y la otra cortada 2">
            <a:extLst>
              <a:ext uri="{FF2B5EF4-FFF2-40B4-BE49-F238E27FC236}">
                <a16:creationId xmlns:a16="http://schemas.microsoft.com/office/drawing/2014/main" id="{5531822F-304E-1659-82A8-50D8A361E278}"/>
              </a:ext>
            </a:extLst>
          </p:cNvPr>
          <p:cNvSpPr/>
          <p:nvPr/>
        </p:nvSpPr>
        <p:spPr>
          <a:xfrm>
            <a:off x="412297" y="1071657"/>
            <a:ext cx="3864429" cy="5500160"/>
          </a:xfrm>
          <a:prstGeom prst="snip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200" b="1" spc="-5" dirty="0"/>
          </a:p>
          <a:p>
            <a:pPr marL="99123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spc="-5" dirty="0" err="1"/>
              <a:t>Clasificación</a:t>
            </a:r>
            <a:r>
              <a:rPr lang="en-US" sz="2000" b="1" spc="-5" dirty="0"/>
              <a:t> de las </a:t>
            </a:r>
            <a:r>
              <a:rPr lang="en-US" sz="2000" b="1" spc="-5" dirty="0" err="1"/>
              <a:t>pruebas</a:t>
            </a:r>
            <a:r>
              <a:rPr lang="en-US" sz="2000" b="1" spc="-5" dirty="0"/>
              <a:t> de </a:t>
            </a:r>
            <a:r>
              <a:rPr lang="en-US" sz="2000" b="1" spc="-5" dirty="0" err="1"/>
              <a:t>acuerdo</a:t>
            </a:r>
            <a:r>
              <a:rPr lang="en-US" sz="2000" b="1" spc="-5" dirty="0"/>
              <a:t> con el </a:t>
            </a:r>
            <a:r>
              <a:rPr lang="en-US" sz="2000" b="1" spc="-5" dirty="0" err="1"/>
              <a:t>método</a:t>
            </a:r>
            <a:endParaRPr lang="en-US" sz="2000" b="1" spc="-5" dirty="0">
              <a:cs typeface="Calibri"/>
            </a:endParaRPr>
          </a:p>
          <a:p>
            <a:pPr marL="1151255" indent="-228600">
              <a:lnSpc>
                <a:spcPct val="90000"/>
              </a:lnSpc>
              <a:spcBef>
                <a:spcPts val="600"/>
              </a:spcBef>
              <a:buSzPct val="90909"/>
              <a:buFont typeface="Arial" panose="020B0604020202020204" pitchFamily="34" charset="0"/>
              <a:buChar char="•"/>
              <a:tabLst>
                <a:tab pos="1151890" algn="l"/>
              </a:tabLst>
            </a:pPr>
            <a:r>
              <a:rPr lang="en-US" sz="2000" dirty="0" err="1"/>
              <a:t>Pruebas</a:t>
            </a:r>
            <a:r>
              <a:rPr lang="en-US" sz="2000" spc="-15" dirty="0"/>
              <a:t> </a:t>
            </a:r>
            <a:r>
              <a:rPr lang="en-US" sz="2000" dirty="0" err="1"/>
              <a:t>orales</a:t>
            </a:r>
            <a:endParaRPr lang="en-US" sz="2000" dirty="0">
              <a:cs typeface="Calibri"/>
            </a:endParaRPr>
          </a:p>
          <a:p>
            <a:pPr marL="1151255" indent="-228600">
              <a:lnSpc>
                <a:spcPct val="90000"/>
              </a:lnSpc>
              <a:spcBef>
                <a:spcPts val="160"/>
              </a:spcBef>
              <a:buSzPct val="90909"/>
              <a:buFont typeface="Arial" panose="020B0604020202020204" pitchFamily="34" charset="0"/>
              <a:buChar char="•"/>
              <a:tabLst>
                <a:tab pos="1151890" algn="l"/>
              </a:tabLst>
            </a:pPr>
            <a:r>
              <a:rPr lang="en-US" sz="2000" dirty="0" err="1"/>
              <a:t>Pruebas</a:t>
            </a:r>
            <a:r>
              <a:rPr lang="en-US" sz="2000" spc="-15" dirty="0"/>
              <a:t> </a:t>
            </a:r>
            <a:r>
              <a:rPr lang="en-US" sz="2000" dirty="0" err="1"/>
              <a:t>escritas</a:t>
            </a:r>
            <a:endParaRPr lang="en-US" sz="2000" dirty="0">
              <a:cs typeface="Calibri"/>
            </a:endParaRPr>
          </a:p>
          <a:p>
            <a:pPr marL="1151255" indent="-228600">
              <a:lnSpc>
                <a:spcPct val="90000"/>
              </a:lnSpc>
              <a:spcBef>
                <a:spcPts val="155"/>
              </a:spcBef>
              <a:buSzPct val="90909"/>
              <a:buFont typeface="Arial" panose="020B0604020202020204" pitchFamily="34" charset="0"/>
              <a:buChar char="•"/>
              <a:tabLst>
                <a:tab pos="1151890" algn="l"/>
              </a:tabLst>
            </a:pPr>
            <a:r>
              <a:rPr lang="en-US" sz="2000" dirty="0" err="1"/>
              <a:t>Pruebas</a:t>
            </a:r>
            <a:r>
              <a:rPr lang="en-US" sz="2000" dirty="0"/>
              <a:t> </a:t>
            </a:r>
            <a:r>
              <a:rPr lang="en-US" sz="2000" spc="-5" dirty="0"/>
              <a:t>de</a:t>
            </a:r>
            <a:r>
              <a:rPr lang="en-US" sz="2000" spc="-25" dirty="0"/>
              <a:t> </a:t>
            </a:r>
            <a:r>
              <a:rPr lang="en-US" sz="2000" dirty="0" err="1"/>
              <a:t>realización</a:t>
            </a:r>
            <a:endParaRPr lang="en-US" sz="2000" dirty="0">
              <a:cs typeface="Calibri" panose="020F0502020204030204"/>
            </a:endParaRPr>
          </a:p>
          <a:p>
            <a:pPr marL="922655">
              <a:lnSpc>
                <a:spcPct val="90000"/>
              </a:lnSpc>
              <a:spcBef>
                <a:spcPts val="155"/>
              </a:spcBef>
              <a:buSzPct val="90909"/>
            </a:pPr>
            <a:endParaRPr lang="en-US" sz="2000" dirty="0">
              <a:cs typeface="Calibri" panose="020F0502020204030204"/>
            </a:endParaRPr>
          </a:p>
          <a:p>
            <a:pPr marL="991235" indent="-228600">
              <a:lnSpc>
                <a:spcPct val="90000"/>
              </a:lnSpc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US" sz="2000" b="1" spc="-5" dirty="0" err="1"/>
              <a:t>Clasificación</a:t>
            </a:r>
            <a:r>
              <a:rPr lang="en-US" sz="2000" b="1" spc="-5" dirty="0"/>
              <a:t> de </a:t>
            </a:r>
            <a:r>
              <a:rPr lang="en-US" sz="2000" b="1" spc="-5" dirty="0" err="1"/>
              <a:t>pruebas</a:t>
            </a:r>
            <a:r>
              <a:rPr lang="en-US" sz="2000" b="1" spc="-5" dirty="0"/>
              <a:t> de </a:t>
            </a:r>
            <a:r>
              <a:rPr lang="en-US" sz="2000" b="1" spc="-10" dirty="0" err="1"/>
              <a:t>acuerdo</a:t>
            </a:r>
            <a:r>
              <a:rPr lang="en-US" sz="2000" b="1" spc="-10" dirty="0"/>
              <a:t> </a:t>
            </a:r>
            <a:endParaRPr lang="en-US" sz="2000" b="1" dirty="0"/>
          </a:p>
          <a:p>
            <a:pPr marL="762635">
              <a:lnSpc>
                <a:spcPct val="90000"/>
              </a:lnSpc>
              <a:spcBef>
                <a:spcPts val="540"/>
              </a:spcBef>
            </a:pPr>
            <a:r>
              <a:rPr lang="en-US" sz="2000" b="1" spc="-10" dirty="0"/>
              <a:t>     con </a:t>
            </a:r>
            <a:r>
              <a:rPr lang="en-US" sz="2000" b="1" dirty="0"/>
              <a:t>el </a:t>
            </a:r>
            <a:r>
              <a:rPr lang="en-US" sz="2000" b="1" spc="-5" dirty="0" err="1"/>
              <a:t>área</a:t>
            </a:r>
            <a:r>
              <a:rPr lang="en-US" sz="2000" b="1" spc="-5" dirty="0"/>
              <a:t> de</a:t>
            </a:r>
            <a:r>
              <a:rPr lang="en-US" sz="2000" b="1" spc="110" dirty="0"/>
              <a:t> </a:t>
            </a:r>
            <a:r>
              <a:rPr lang="en-US" sz="2000" b="1" spc="-10" dirty="0"/>
              <a:t>conocimientos</a:t>
            </a:r>
            <a:endParaRPr lang="en-US" sz="2000" b="1" dirty="0">
              <a:cs typeface="Calibri"/>
            </a:endParaRPr>
          </a:p>
          <a:p>
            <a:pPr marL="1151255" indent="-228600">
              <a:lnSpc>
                <a:spcPct val="90000"/>
              </a:lnSpc>
              <a:spcBef>
                <a:spcPts val="600"/>
              </a:spcBef>
              <a:buSzPct val="90909"/>
              <a:buFont typeface="Arial" panose="020B0604020202020204" pitchFamily="34" charset="0"/>
              <a:buChar char="•"/>
              <a:tabLst>
                <a:tab pos="1151890" algn="l"/>
              </a:tabLst>
            </a:pPr>
            <a:r>
              <a:rPr lang="en-US" sz="2000" dirty="0" err="1"/>
              <a:t>Pruebas</a:t>
            </a:r>
            <a:r>
              <a:rPr lang="en-US" sz="2000" dirty="0"/>
              <a:t> o conocimientos</a:t>
            </a:r>
            <a:r>
              <a:rPr lang="en-US" sz="2000" spc="-55" dirty="0"/>
              <a:t> </a:t>
            </a:r>
            <a:r>
              <a:rPr lang="en-US" sz="2000" dirty="0" err="1"/>
              <a:t>generales</a:t>
            </a:r>
            <a:endParaRPr lang="en-US" sz="2000" dirty="0">
              <a:cs typeface="Calibri"/>
            </a:endParaRPr>
          </a:p>
          <a:p>
            <a:pPr marL="1151255" indent="-228600">
              <a:lnSpc>
                <a:spcPct val="90000"/>
              </a:lnSpc>
              <a:spcBef>
                <a:spcPts val="155"/>
              </a:spcBef>
              <a:buSzPct val="90909"/>
              <a:buFont typeface="Arial" panose="020B0604020202020204" pitchFamily="34" charset="0"/>
              <a:buChar char="•"/>
              <a:tabLst>
                <a:tab pos="1151890" algn="l"/>
              </a:tabLst>
            </a:pPr>
            <a:r>
              <a:rPr lang="en-US" sz="2000" dirty="0" err="1"/>
              <a:t>Pruebas</a:t>
            </a:r>
            <a:r>
              <a:rPr lang="en-US" sz="2000" spc="-15" dirty="0"/>
              <a:t> </a:t>
            </a:r>
            <a:r>
              <a:rPr lang="en-US" sz="2000" dirty="0" err="1"/>
              <a:t>específicas</a:t>
            </a:r>
            <a:endParaRPr lang="en-US" sz="2000" dirty="0">
              <a:cs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BFC58D6-4A0E-CEC1-DF3B-CA08225D1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12774" y="6059691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87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F4FF7-C618-B04A-4C42-D66BB8B61C89}"/>
              </a:ext>
            </a:extLst>
          </p:cNvPr>
          <p:cNvSpPr txBox="1"/>
          <p:nvPr/>
        </p:nvSpPr>
        <p:spPr>
          <a:xfrm>
            <a:off x="1645489" y="1521484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35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BAB41-43FE-DC71-20F0-996AA05545C3}"/>
              </a:ext>
            </a:extLst>
          </p:cNvPr>
          <p:cNvSpPr txBox="1"/>
          <p:nvPr/>
        </p:nvSpPr>
        <p:spPr>
          <a:xfrm>
            <a:off x="2391411" y="449322"/>
            <a:ext cx="4216468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700" b="1" dirty="0">
                <a:solidFill>
                  <a:srgbClr val="001F5F"/>
                </a:solidFill>
              </a:rPr>
              <a:t>TEST DE PERSONALIDAD</a:t>
            </a:r>
            <a:endParaRPr lang="en-US" sz="2700" dirty="0">
              <a:cs typeface="Calibri"/>
            </a:endParaRP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97992E92-542D-BE21-C15A-00FFA871F177}"/>
              </a:ext>
            </a:extLst>
          </p:cNvPr>
          <p:cNvSpPr/>
          <p:nvPr/>
        </p:nvSpPr>
        <p:spPr>
          <a:xfrm>
            <a:off x="794658" y="1240004"/>
            <a:ext cx="3378108" cy="2716753"/>
          </a:xfrm>
          <a:prstGeom prst="pent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Sirven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para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analizar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los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distintos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rasgos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 de la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personalidad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sean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determinados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por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el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carácter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(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adquiridos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 o 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fenotípicos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) o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por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el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temperamento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 (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innatos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o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genotípicos</a:t>
            </a:r>
            <a:r>
              <a:rPr lang="en-US" sz="1600" dirty="0">
                <a:ea typeface="+mn-lt"/>
                <a:cs typeface="+mn-lt"/>
              </a:rPr>
              <a:t>).</a:t>
            </a:r>
          </a:p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FB9656-CD6C-8336-D5DC-C2DEBE14FFAD}"/>
              </a:ext>
            </a:extLst>
          </p:cNvPr>
          <p:cNvSpPr/>
          <p:nvPr/>
        </p:nvSpPr>
        <p:spPr>
          <a:xfrm>
            <a:off x="4325473" y="1410790"/>
            <a:ext cx="3505965" cy="235137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Un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rasgo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de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personalidad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es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una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característica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señalada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 del 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individuo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capaz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 de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distinguirlo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de 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los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demás</a:t>
            </a:r>
            <a:r>
              <a:rPr lang="en-US" sz="1600" dirty="0">
                <a:solidFill>
                  <a:srgbClr val="002060"/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91653-642C-EC53-ABC5-BB2844003951}"/>
              </a:ext>
            </a:extLst>
          </p:cNvPr>
          <p:cNvSpPr txBox="1"/>
          <p:nvPr/>
        </p:nvSpPr>
        <p:spPr>
          <a:xfrm>
            <a:off x="1320651" y="4528599"/>
            <a:ext cx="6510787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err="1">
                <a:cs typeface="Calibri"/>
              </a:rPr>
              <a:t>Existen</a:t>
            </a:r>
            <a:r>
              <a:rPr lang="en-US" sz="1600" dirty="0">
                <a:cs typeface="Calibri"/>
              </a:rPr>
              <a:t> test de </a:t>
            </a:r>
            <a:r>
              <a:rPr lang="en-US" sz="1600" dirty="0" err="1">
                <a:cs typeface="Calibri"/>
              </a:rPr>
              <a:t>rasgos</a:t>
            </a:r>
            <a:r>
              <a:rPr lang="en-US" sz="1600" dirty="0">
                <a:cs typeface="Calibri"/>
              </a:rPr>
              <a:t> de </a:t>
            </a:r>
            <a:r>
              <a:rPr lang="en-US" sz="1600" dirty="0" err="1">
                <a:cs typeface="Calibri"/>
              </a:rPr>
              <a:t>personalidad</a:t>
            </a:r>
            <a:r>
              <a:rPr lang="en-US" sz="1600" dirty="0">
                <a:cs typeface="Calibri"/>
              </a:rPr>
              <a:t>  </a:t>
            </a:r>
            <a:r>
              <a:rPr lang="en-US" sz="1600" dirty="0" err="1">
                <a:cs typeface="Calibri"/>
              </a:rPr>
              <a:t>generales</a:t>
            </a:r>
            <a:r>
              <a:rPr lang="en-US" sz="1600" dirty="0">
                <a:cs typeface="Calibri"/>
              </a:rPr>
              <a:t> y </a:t>
            </a:r>
            <a:r>
              <a:rPr lang="en-US" sz="1600" dirty="0" err="1">
                <a:cs typeface="Calibri"/>
              </a:rPr>
              <a:t>específicos</a:t>
            </a:r>
            <a:r>
              <a:rPr lang="en-US" sz="1600" dirty="0">
                <a:cs typeface="Calibri"/>
              </a:rPr>
              <a:t>. La </a:t>
            </a:r>
            <a:r>
              <a:rPr lang="en-US" sz="1600" dirty="0" err="1">
                <a:cs typeface="Calibri"/>
              </a:rPr>
              <a:t>aplicación</a:t>
            </a:r>
            <a:r>
              <a:rPr lang="en-US" sz="1600" dirty="0">
                <a:cs typeface="Calibri"/>
              </a:rPr>
              <a:t> e  </a:t>
            </a:r>
            <a:r>
              <a:rPr lang="en-US" sz="1600" dirty="0" err="1">
                <a:cs typeface="Calibri"/>
              </a:rPr>
              <a:t>interpretación</a:t>
            </a:r>
            <a:r>
              <a:rPr lang="en-US" sz="1600" dirty="0">
                <a:cs typeface="Calibri"/>
              </a:rPr>
              <a:t> </a:t>
            </a:r>
            <a:r>
              <a:rPr lang="en-US" sz="1600" dirty="0" err="1">
                <a:cs typeface="Calibri"/>
              </a:rPr>
              <a:t>requieren</a:t>
            </a:r>
            <a:r>
              <a:rPr lang="en-US" sz="1600" dirty="0">
                <a:cs typeface="Calibri"/>
              </a:rPr>
              <a:t> la  </a:t>
            </a:r>
            <a:r>
              <a:rPr lang="en-US" sz="1600" dirty="0" err="1">
                <a:cs typeface="Calibri"/>
              </a:rPr>
              <a:t>participación</a:t>
            </a:r>
            <a:r>
              <a:rPr lang="en-US" sz="1600" dirty="0">
                <a:cs typeface="Calibri"/>
              </a:rPr>
              <a:t> de un </a:t>
            </a:r>
            <a:r>
              <a:rPr lang="en-US" sz="1600" dirty="0" err="1">
                <a:cs typeface="Calibri"/>
              </a:rPr>
              <a:t>psicólogo</a:t>
            </a:r>
            <a:endParaRPr lang="en-US" sz="1600" dirty="0" err="1">
              <a:ea typeface="+mn-lt"/>
              <a:cs typeface="+mn-lt"/>
            </a:endParaRPr>
          </a:p>
          <a:p>
            <a:pPr algn="l"/>
            <a:endParaRPr lang="en-US" sz="1350" dirty="0">
              <a:cs typeface="Calibri"/>
            </a:endParaRPr>
          </a:p>
        </p:txBody>
      </p:sp>
      <p:pic>
        <p:nvPicPr>
          <p:cNvPr id="14" name="Imagen 17">
            <a:extLst>
              <a:ext uri="{FF2B5EF4-FFF2-40B4-BE49-F238E27FC236}">
                <a16:creationId xmlns:a16="http://schemas.microsoft.com/office/drawing/2014/main" id="{86BF3C92-D58B-FC21-F638-CB263AB508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8" b="66525" l="35881" r="641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05610" y="230252"/>
            <a:ext cx="1053608" cy="9534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863647-4E0F-5F45-2DDC-2066710BB7A9}"/>
              </a:ext>
            </a:extLst>
          </p:cNvPr>
          <p:cNvSpPr txBox="1"/>
          <p:nvPr/>
        </p:nvSpPr>
        <p:spPr>
          <a:xfrm>
            <a:off x="5889171" y="5792938"/>
            <a:ext cx="1708160" cy="9925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err="1"/>
              <a:t>Chiavenato</a:t>
            </a:r>
            <a:r>
              <a:rPr lang="en-US" sz="1000" dirty="0"/>
              <a:t>, </a:t>
            </a:r>
            <a:r>
              <a:rPr lang="en-US" sz="1000" dirty="0" err="1"/>
              <a:t>Idalberto</a:t>
            </a:r>
            <a:r>
              <a:rPr lang="en-US" sz="1000" dirty="0"/>
              <a:t>. (2011). Administración de </a:t>
            </a:r>
            <a:r>
              <a:rPr lang="en-US" sz="1000" dirty="0" err="1"/>
              <a:t>recursos</a:t>
            </a:r>
            <a:r>
              <a:rPr lang="en-US" sz="1000" dirty="0"/>
              <a:t> </a:t>
            </a:r>
            <a:r>
              <a:rPr lang="en-US" sz="1000" dirty="0" err="1"/>
              <a:t>humanos</a:t>
            </a:r>
            <a:r>
              <a:rPr lang="en-US" sz="1000" dirty="0"/>
              <a:t> (9.a ed.). McGraw-  Hill/Interamericana Editores, S.A. d</a:t>
            </a:r>
            <a:endParaRPr lang="en-US" sz="1000" dirty="0">
              <a:cs typeface="Calibri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1081D48-BB55-17A4-CAB9-481AAC7A4B64}"/>
              </a:ext>
            </a:extLst>
          </p:cNvPr>
          <p:cNvSpPr/>
          <p:nvPr/>
        </p:nvSpPr>
        <p:spPr>
          <a:xfrm>
            <a:off x="7227712" y="548963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54A37E-3DDA-15CF-D72C-64B788945C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597331" y="4528599"/>
            <a:ext cx="1352276" cy="23658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294174-6327-0CB4-5911-A6A00A1B98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55126" y="5642086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79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681772" y="535141"/>
            <a:ext cx="57190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solidFill>
                  <a:schemeClr val="bg1"/>
                </a:solidFill>
                <a:latin typeface="Morn Thin"/>
                <a:ea typeface="Verdana" panose="020B0604030504040204" pitchFamily="34" charset="0"/>
              </a:rPr>
              <a:t>UN MAL RECLUTAMIENTO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577643" y="5524355"/>
            <a:ext cx="2534837" cy="432544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12774" y="6059691"/>
            <a:ext cx="688874" cy="985662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B0BC164-C8BF-32C9-4A5E-A2504FD00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27" y="1399880"/>
            <a:ext cx="7880984" cy="447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9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-24980"/>
            <a:ext cx="9144000" cy="6880852"/>
          </a:xfrm>
          <a:prstGeom prst="rect">
            <a:avLst/>
          </a:prstGeom>
          <a:solidFill>
            <a:srgbClr val="4A318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62" y="4775306"/>
            <a:ext cx="1808705" cy="224698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023860" y="485135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Morn Thin"/>
                <a:cs typeface="Calibri" panose="020F0502020204030204" pitchFamily="34" charset="0"/>
              </a:rPr>
              <a:t>CONCLUSIONES</a:t>
            </a:r>
            <a:r>
              <a:rPr lang="es-MX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7436" r="79999" b="80385"/>
          <a:stretch/>
        </p:blipFill>
        <p:spPr>
          <a:xfrm>
            <a:off x="957705" y="642714"/>
            <a:ext cx="1022718" cy="83526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6"/>
          <a:stretch/>
        </p:blipFill>
        <p:spPr>
          <a:xfrm>
            <a:off x="7271586" y="141442"/>
            <a:ext cx="2125580" cy="11878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145" y="2793826"/>
            <a:ext cx="6093428" cy="406204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763485" y="2220886"/>
            <a:ext cx="6158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856089" y="1109886"/>
            <a:ext cx="63302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Calibri"/>
              </a:rPr>
              <a:t>Un buen proceso de reclutamiento y selección dara como resultado personas más comprometidas con la organización y menor rotación.</a:t>
            </a:r>
          </a:p>
          <a:p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Cada empresa decide las técnicas de selección que se adapten mejor a su tamaño y necesidad</a:t>
            </a:r>
          </a:p>
          <a:p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Antes de promover a una persona a un cargo de mayor responsabiliad debemos revisar que    posea las habilidades requeridas en ese nuevo cargo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2767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1" y="0"/>
            <a:ext cx="4791806" cy="6858000"/>
          </a:xfrm>
          <a:prstGeom prst="rect">
            <a:avLst/>
          </a:prstGeom>
          <a:solidFill>
            <a:srgbClr val="4A318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63609" y="5877709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DE 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648286" y="443344"/>
            <a:ext cx="3267000" cy="55748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61" y="2110205"/>
            <a:ext cx="2539891" cy="22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7" r="-1919"/>
          <a:stretch/>
        </p:blipFill>
        <p:spPr>
          <a:xfrm>
            <a:off x="0" y="-25401"/>
            <a:ext cx="6438900" cy="6883401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-8792" y="0"/>
            <a:ext cx="7412891" cy="6858000"/>
          </a:xfrm>
          <a:prstGeom prst="rect">
            <a:avLst/>
          </a:prstGeom>
          <a:solidFill>
            <a:srgbClr val="4A318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raso 2"/>
          <p:cNvSpPr/>
          <p:nvPr/>
        </p:nvSpPr>
        <p:spPr>
          <a:xfrm rot="10800000">
            <a:off x="2286000" y="25401"/>
            <a:ext cx="6858000" cy="6858000"/>
          </a:xfrm>
          <a:prstGeom prst="flowChartDelay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113569" y="1851268"/>
            <a:ext cx="3313967" cy="3130062"/>
          </a:xfrm>
          <a:prstGeom prst="ellipse">
            <a:avLst/>
          </a:prstGeom>
          <a:solidFill>
            <a:srgbClr val="76CBF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1032785" y="2877690"/>
            <a:ext cx="3539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3100"/>
            </a:pPr>
            <a:r>
              <a:rPr lang="es-MX" sz="3200" b="1" dirty="0">
                <a:latin typeface="Morn Thin" panose="00000200000000000000"/>
                <a:ea typeface="Arial"/>
                <a:cs typeface="Arial"/>
                <a:sym typeface="Arial"/>
              </a:rPr>
              <a:t>INCORPORACION DE PERSONAL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837459" y="1851268"/>
            <a:ext cx="33155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Definiciones básicas.</a:t>
            </a:r>
            <a:endParaRPr lang="es-MX" dirty="0"/>
          </a:p>
          <a:p>
            <a:pPr lvl="0"/>
            <a:endParaRPr lang="es-MX"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Reconocimiento de los aspectos del capital humano.</a:t>
            </a:r>
            <a:endParaRPr lang="es-MX" dirty="0"/>
          </a:p>
          <a:p>
            <a:pPr lvl="0"/>
            <a:endParaRPr lang="es-MX"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Acercamiento al capital intelectual </a:t>
            </a:r>
          </a:p>
          <a:p>
            <a:pPr lvl="0"/>
            <a:endParaRPr lang="es-MX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Estructura del modelo de gestión por competencias</a:t>
            </a:r>
          </a:p>
          <a:p>
            <a:endParaRPr lang="es-CO" dirty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5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9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0" t="73718" r="40421"/>
          <a:stretch/>
        </p:blipFill>
        <p:spPr>
          <a:xfrm>
            <a:off x="6553161" y="4012518"/>
            <a:ext cx="3511140" cy="604860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619857" y="5479622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499279"/>
              </p:ext>
            </p:extLst>
          </p:nvPr>
        </p:nvGraphicFramePr>
        <p:xfrm>
          <a:off x="633366" y="941223"/>
          <a:ext cx="7495025" cy="5461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78449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5216576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103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INDUCCION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CAPITAL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HUMANO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INCORPORACION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DE PERSONAL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92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PROCESO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ORGANIZACIONAL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MANUAL DE FUNCIONES Y GRONOGRAMA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DESARRROLLAR LAS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AUDITAR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RECOMPENSAR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EMPLEADOS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RETENER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SALUD OCUPACIONAL Y MENTAL DE LOS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HABILIDADES Y CONCEPCIONES DEL HOMBRE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LEGISLACION LABORAL  EN GTH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-819160" y="385477"/>
            <a:ext cx="5979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rgbClr val="0070C0"/>
                </a:solidFill>
                <a:latin typeface="+mj-lt"/>
              </a:rPr>
              <a:t>SOCIALIZACIÓN</a:t>
            </a:r>
            <a:r>
              <a:rPr lang="es-MX" sz="3200" b="1" dirty="0">
                <a:solidFill>
                  <a:srgbClr val="0070C0"/>
                </a:solidFill>
                <a:latin typeface="Morn Thin"/>
              </a:rPr>
              <a:t> </a:t>
            </a:r>
          </a:p>
        </p:txBody>
      </p:sp>
      <p:sp>
        <p:nvSpPr>
          <p:cNvPr id="7" name="Elipse 6"/>
          <p:cNvSpPr/>
          <p:nvPr/>
        </p:nvSpPr>
        <p:spPr>
          <a:xfrm>
            <a:off x="6677392" y="454420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12691" y="3762373"/>
            <a:ext cx="1352276" cy="236582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76585" y="1247797"/>
            <a:ext cx="805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dirty="0">
              <a:latin typeface="Morn Thin"/>
            </a:endParaRPr>
          </a:p>
          <a:p>
            <a:endParaRPr lang="es-MX" dirty="0">
              <a:latin typeface="Morn Thin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E2D7F30-0686-9761-E53C-1EADD9C39E83}"/>
              </a:ext>
            </a:extLst>
          </p:cNvPr>
          <p:cNvSpPr txBox="1"/>
          <p:nvPr/>
        </p:nvSpPr>
        <p:spPr>
          <a:xfrm>
            <a:off x="696686" y="1247797"/>
            <a:ext cx="78594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rgbClr val="0070C0"/>
                </a:solidFill>
                <a:latin typeface="Agency FB" panose="020B0503020202020204" pitchFamily="34" charset="0"/>
              </a:rPr>
              <a:t>Es un proceso a través del cual el empleado empieza a comprender y aceptar los valores, normas y convicciones que se postulan en una organización.</a:t>
            </a:r>
          </a:p>
          <a:p>
            <a:pPr algn="just"/>
            <a:endParaRPr lang="es-MX" sz="2000" dirty="0">
              <a:solidFill>
                <a:srgbClr val="0070C0"/>
              </a:solidFill>
              <a:latin typeface="Agency FB" panose="020B0503020202020204" pitchFamily="34" charset="0"/>
            </a:endParaRPr>
          </a:p>
          <a:p>
            <a:pPr algn="just"/>
            <a:r>
              <a:rPr lang="es-MX" sz="2000" dirty="0">
                <a:solidFill>
                  <a:srgbClr val="0070C0"/>
                </a:solidFill>
                <a:latin typeface="Agency FB" panose="020B0503020202020204" pitchFamily="34" charset="0"/>
              </a:rPr>
              <a:t>Al ingresar a una empresa, un nuevo trabajador, experimenta: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0070C0"/>
                </a:solidFill>
                <a:latin typeface="Agency FB" panose="020B0503020202020204" pitchFamily="34" charset="0"/>
              </a:rPr>
              <a:t>Incertidumbre, por la situación nueva y el cambio.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0070C0"/>
                </a:solidFill>
                <a:latin typeface="Agency FB" panose="020B0503020202020204" pitchFamily="34" charset="0"/>
              </a:rPr>
              <a:t>Expectativas poco realistas de lo que la empresa es y de lo que se espera de él como trabajador.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0070C0"/>
                </a:solidFill>
                <a:latin typeface="Agency FB" panose="020B0503020202020204" pitchFamily="34" charset="0"/>
              </a:rPr>
              <a:t>Angustia por las sorpresas con que se enfrenta el trabajador en su encuentro inicial con la organización.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0070C0"/>
                </a:solidFill>
                <a:latin typeface="Agency FB" panose="020B0503020202020204" pitchFamily="34" charset="0"/>
              </a:rPr>
              <a:t>Temor por la posibilidad de no ser aceptado por los nuevos compañeros de trabajo.</a:t>
            </a:r>
            <a:endParaRPr lang="es-CO" sz="2000" dirty="0">
              <a:solidFill>
                <a:srgbClr val="0070C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/>
          <a:stretch/>
        </p:blipFill>
        <p:spPr>
          <a:xfrm flipH="1">
            <a:off x="6362" y="1"/>
            <a:ext cx="9137638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62" y="-1"/>
            <a:ext cx="9144000" cy="6880852"/>
          </a:xfrm>
          <a:prstGeom prst="rect">
            <a:avLst/>
          </a:prstGeom>
          <a:solidFill>
            <a:srgbClr val="4A318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ángulo rectángulo 2"/>
          <p:cNvSpPr/>
          <p:nvPr/>
        </p:nvSpPr>
        <p:spPr>
          <a:xfrm rot="2302219">
            <a:off x="7007290" y="743948"/>
            <a:ext cx="4273421" cy="5392956"/>
          </a:xfrm>
          <a:prstGeom prst="rtTriangle">
            <a:avLst/>
          </a:prstGeom>
          <a:solidFill>
            <a:srgbClr val="123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247290" y="1"/>
            <a:ext cx="688874" cy="9856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67" y="745355"/>
            <a:ext cx="4526715" cy="562362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97576" y="1501184"/>
            <a:ext cx="42785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chemeClr val="bg1"/>
                </a:solidFill>
              </a:rPr>
              <a:t>Para ayudar al nuevo empleado en su ingreso a una empresa, y acortar el tiempo de adaptación y aprendizaje de las nuevas funciones en esa organización, es conveniente llevar a cabo un programa que recibe el nombre de inducción, este proceso nos permite conseguir que los nuevos empleados tengan un buen comienzo en la organización y según estudios realizados un buen programa de inducción nos ayuda a retener y motivar a los empleados</a:t>
            </a:r>
            <a:endParaRPr lang="en-US" sz="2000" b="1" dirty="0">
              <a:solidFill>
                <a:schemeClr val="bg1"/>
              </a:solidFill>
              <a:latin typeface="Morn Thin" panose="0000020000000000000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809944" y="2338083"/>
            <a:ext cx="211016" cy="211016"/>
          </a:xfrm>
          <a:prstGeom prst="ellipse">
            <a:avLst/>
          </a:prstGeom>
          <a:solidFill>
            <a:srgbClr val="417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F32715B-3F7B-0048-8E7F-3795C6D5F956}"/>
              </a:ext>
            </a:extLst>
          </p:cNvPr>
          <p:cNvSpPr txBox="1"/>
          <p:nvPr/>
        </p:nvSpPr>
        <p:spPr>
          <a:xfrm>
            <a:off x="809944" y="293914"/>
            <a:ext cx="6995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solidFill>
                  <a:srgbClr val="0070C0"/>
                </a:solidFill>
                <a:latin typeface="+mj-lt"/>
              </a:rPr>
              <a:t>SOCIALIZACIÓN</a:t>
            </a:r>
            <a:r>
              <a:rPr lang="es-MX" sz="2800" dirty="0">
                <a:solidFill>
                  <a:srgbClr val="0070C0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3130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85214" y="1085418"/>
            <a:ext cx="8573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MX" sz="2400" dirty="0">
                <a:latin typeface="Morn Thin"/>
                <a:ea typeface="Arial"/>
                <a:cs typeface="Arial"/>
                <a:sym typeface="Arial"/>
              </a:rPr>
              <a:t> </a:t>
            </a:r>
          </a:p>
          <a:p>
            <a:pPr algn="just"/>
            <a:endParaRPr lang="en-US" dirty="0">
              <a:solidFill>
                <a:srgbClr val="183357"/>
              </a:solidFill>
              <a:latin typeface="Morn Thin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541912" y="4347724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241143" y="3743411"/>
            <a:ext cx="1352276" cy="2365829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F84E5EF5-DD27-24F5-0052-248BD3C4B3A9}"/>
              </a:ext>
            </a:extLst>
          </p:cNvPr>
          <p:cNvSpPr/>
          <p:nvPr/>
        </p:nvSpPr>
        <p:spPr>
          <a:xfrm>
            <a:off x="0" y="1214105"/>
            <a:ext cx="9144000" cy="5662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8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D692E5-B57A-57DD-ABC1-98D84C71814E}"/>
              </a:ext>
            </a:extLst>
          </p:cNvPr>
          <p:cNvSpPr txBox="1"/>
          <p:nvPr/>
        </p:nvSpPr>
        <p:spPr>
          <a:xfrm>
            <a:off x="566057" y="99756"/>
            <a:ext cx="76038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j-lt"/>
                <a:cs typeface="Arial"/>
              </a:rPr>
              <a:t>PROCESO DE RECLUTAMIENTO </a:t>
            </a:r>
            <a:endParaRPr lang="es-MX" sz="3200" b="1" dirty="0">
              <a:solidFill>
                <a:srgbClr val="0070C0"/>
              </a:solidFill>
              <a:latin typeface="+mj-lt"/>
              <a:cs typeface="Calibri" panose="020F0502020204030204"/>
            </a:endParaRPr>
          </a:p>
          <a:p>
            <a:pPr algn="ctr"/>
            <a:r>
              <a:rPr lang="en-US" sz="3200" b="1" dirty="0">
                <a:solidFill>
                  <a:srgbClr val="0070C0"/>
                </a:solidFill>
                <a:latin typeface="+mj-lt"/>
                <a:cs typeface="Arial"/>
              </a:rPr>
              <a:t> Y SELECCIÓN</a:t>
            </a:r>
            <a:endParaRPr lang="es-MX" sz="3200" b="1" dirty="0">
              <a:solidFill>
                <a:srgbClr val="0070C0"/>
              </a:solidFill>
              <a:latin typeface="+mj-l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53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645217" y="197669"/>
            <a:ext cx="7683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  <a:cs typeface="Calibri"/>
              </a:rPr>
              <a:t>RECLUTAMIENTO DE </a:t>
            </a:r>
            <a:br>
              <a:rPr lang="en-US" sz="2800" b="1" dirty="0">
                <a:solidFill>
                  <a:srgbClr val="0070C0"/>
                </a:solidFill>
                <a:latin typeface="+mj-lt"/>
                <a:cs typeface="Calibri"/>
              </a:rPr>
            </a:br>
            <a:r>
              <a:rPr lang="en-US" sz="2800" b="1" dirty="0">
                <a:solidFill>
                  <a:srgbClr val="0070C0"/>
                </a:solidFill>
                <a:latin typeface="+mj-lt"/>
                <a:cs typeface="Calibri"/>
              </a:rPr>
              <a:t>COLABORADORES</a:t>
            </a:r>
            <a:endParaRPr lang="es-MX" sz="2800" b="1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48" y="2285756"/>
            <a:ext cx="6891740" cy="466023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497482" y="529296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8115318" y="4895521"/>
            <a:ext cx="1352276" cy="23658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3918" y="5742785"/>
            <a:ext cx="688874" cy="98566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00027" y="1222203"/>
            <a:ext cx="7261487" cy="453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4155" indent="-215265" algn="just">
              <a:spcBef>
                <a:spcPts val="75"/>
              </a:spcBef>
              <a:buFont typeface="Arial,Sans-Serif" panose="020B0604020202020204" pitchFamily="34" charset="0"/>
            </a:pPr>
            <a:r>
              <a:rPr lang="en-US" b="1" dirty="0">
                <a:solidFill>
                  <a:srgbClr val="0070C0"/>
                </a:solidFill>
                <a:latin typeface="+mj-lt"/>
                <a:cs typeface="Calibri"/>
              </a:rPr>
              <a:t>Proceso por el cual se autoriza cubrir una vacante, y se forma una 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“reserva” de candidatos para el cargo.</a:t>
            </a:r>
            <a:endParaRPr lang="en-US" dirty="0">
              <a:solidFill>
                <a:srgbClr val="0070C0"/>
              </a:solidFill>
              <a:latin typeface="+mj-lt"/>
              <a:ea typeface="+mn-lt"/>
              <a:cs typeface="+mn-lt"/>
            </a:endParaRPr>
          </a:p>
          <a:p>
            <a:pPr marL="224155" indent="-215265" algn="just">
              <a:spcBef>
                <a:spcPts val="75"/>
              </a:spcBef>
              <a:buFont typeface="Arial,Sans-Serif" panose="020B0604020202020204" pitchFamily="34" charset="0"/>
            </a:pPr>
            <a:endParaRPr lang="en-US" b="1" dirty="0">
              <a:solidFill>
                <a:srgbClr val="0070C0"/>
              </a:solidFill>
              <a:latin typeface="+mj-lt"/>
              <a:cs typeface="Calibri"/>
            </a:endParaRPr>
          </a:p>
          <a:p>
            <a:pPr marL="224155" marR="43180" indent="-215265"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solidFill>
                  <a:srgbClr val="0070C0"/>
                </a:solidFill>
                <a:latin typeface="+mj-lt"/>
                <a:cs typeface="Calibri"/>
              </a:rPr>
              <a:t>Las actividades de reclutamiento deben ser congruentes en términos de  los planes  estratégicos de la   empresa (proyecciones de personal,  </a:t>
            </a:r>
            <a:r>
              <a:rPr lang="en-US" dirty="0">
                <a:solidFill>
                  <a:srgbClr val="0070C0"/>
                </a:solidFill>
                <a:latin typeface="+mj-lt"/>
                <a:cs typeface="Arial"/>
              </a:rPr>
              <a:t>objetivos…).</a:t>
            </a:r>
            <a:endParaRPr lang="en-US" dirty="0">
              <a:solidFill>
                <a:srgbClr val="0070C0"/>
              </a:solidFill>
              <a:latin typeface="+mj-lt"/>
              <a:ea typeface="+mn-lt"/>
              <a:cs typeface="+mn-lt"/>
            </a:endParaRPr>
          </a:p>
          <a:p>
            <a:pPr marL="224155" marR="43180" indent="-215265" algn="just">
              <a:spcBef>
                <a:spcPts val="0"/>
              </a:spcBef>
              <a:buFont typeface="Arial,Sans-Serif" panose="020B0604020202020204" pitchFamily="34" charset="0"/>
            </a:pPr>
            <a:endParaRPr lang="en-US" dirty="0">
              <a:solidFill>
                <a:srgbClr val="0070C0"/>
              </a:solidFill>
              <a:latin typeface="+mj-lt"/>
              <a:ea typeface="+mn-lt"/>
              <a:cs typeface="+mn-lt"/>
            </a:endParaRPr>
          </a:p>
          <a:p>
            <a:pPr marL="224155" marR="3810" indent="-215265"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solidFill>
                  <a:srgbClr val="0070C0"/>
                </a:solidFill>
                <a:latin typeface="+mj-lt"/>
                <a:cs typeface="Calibri"/>
              </a:rPr>
              <a:t>Algunos métodos de reclutamiento son mejores que otros, dependiendo  del tipo de puesto en cuestión y de los recursos disponibles.</a:t>
            </a:r>
            <a:endParaRPr lang="en-US" dirty="0">
              <a:solidFill>
                <a:srgbClr val="0070C0"/>
              </a:solidFill>
              <a:latin typeface="+mj-lt"/>
              <a:ea typeface="+mn-lt"/>
              <a:cs typeface="+mn-lt"/>
            </a:endParaRPr>
          </a:p>
          <a:p>
            <a:pPr marL="224155" marR="3810" indent="-215265" algn="just">
              <a:spcBef>
                <a:spcPts val="0"/>
              </a:spcBef>
              <a:buFont typeface="Arial,Sans-Serif" panose="020B0604020202020204" pitchFamily="34" charset="0"/>
            </a:pPr>
            <a:endParaRPr lang="en-US" dirty="0">
              <a:solidFill>
                <a:srgbClr val="0070C0"/>
              </a:solidFill>
              <a:latin typeface="+mj-lt"/>
              <a:ea typeface="+mn-lt"/>
              <a:cs typeface="+mn-lt"/>
            </a:endParaRPr>
          </a:p>
          <a:p>
            <a:pPr marL="224155" indent="-215265"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solidFill>
                  <a:srgbClr val="0070C0"/>
                </a:solidFill>
                <a:latin typeface="+mj-lt"/>
                <a:cs typeface="Calibri"/>
              </a:rPr>
              <a:t>El éxito del reclutamiento depende mucho de temas y políticas que no  están                relacionados con esa actividad. P. ej: políticas, incentivos,  beneficios al                        colaborador, entre otros.</a:t>
            </a:r>
            <a:endParaRPr lang="en-US" dirty="0">
              <a:solidFill>
                <a:srgbClr val="0070C0"/>
              </a:solidFill>
              <a:latin typeface="+mj-lt"/>
              <a:ea typeface="+mn-lt"/>
              <a:cs typeface="+mn-lt"/>
            </a:endParaRPr>
          </a:p>
          <a:p>
            <a:pPr marL="224155" indent="-215265" algn="just">
              <a:spcBef>
                <a:spcPts val="0"/>
              </a:spcBef>
              <a:buFont typeface="Arial,Sans-Serif" panose="020B0604020202020204" pitchFamily="34" charset="0"/>
            </a:pPr>
            <a:endParaRPr lang="en-US" dirty="0">
              <a:solidFill>
                <a:srgbClr val="0070C0"/>
              </a:solidFill>
              <a:latin typeface="+mj-lt"/>
              <a:ea typeface="+mn-lt"/>
              <a:cs typeface="+mn-lt"/>
            </a:endParaRPr>
          </a:p>
          <a:p>
            <a:pPr marL="224155" indent="-215265" algn="just"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solidFill>
                  <a:srgbClr val="0070C0"/>
                </a:solidFill>
                <a:latin typeface="+mj-lt"/>
                <a:cs typeface="Calibri"/>
              </a:rPr>
              <a:t>Considerar aspectos legales: Prestaciones sociales, prestación de servicios,                      contratación de extranjeros, otros…</a:t>
            </a:r>
          </a:p>
        </p:txBody>
      </p:sp>
    </p:spTree>
    <p:extLst>
      <p:ext uri="{BB962C8B-B14F-4D97-AF65-F5344CB8AC3E}">
        <p14:creationId xmlns:p14="http://schemas.microsoft.com/office/powerpoint/2010/main" val="51341155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322939" y="3132054"/>
            <a:ext cx="1628989" cy="177683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365461" y="-609389"/>
            <a:ext cx="3453627" cy="2751853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251557" y="5558520"/>
            <a:ext cx="3044843" cy="2309631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491555" y="1085418"/>
            <a:ext cx="8462267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">
              <a:spcBef>
                <a:spcPts val="15"/>
              </a:spcBef>
            </a:pPr>
            <a:r>
              <a:rPr lang="en-US" b="1" dirty="0">
                <a:solidFill>
                  <a:schemeClr val="bg1"/>
                </a:solidFill>
                <a:latin typeface="+mj-lt"/>
                <a:ea typeface="+mn-lt"/>
                <a:cs typeface="+mn-lt"/>
              </a:rPr>
              <a:t>Reclutamiento interno:</a:t>
            </a:r>
          </a:p>
          <a:p>
            <a:pPr marL="8890">
              <a:spcBef>
                <a:spcPts val="15"/>
              </a:spcBef>
            </a:pPr>
            <a:endParaRPr lang="en-US" b="1" dirty="0">
              <a:solidFill>
                <a:schemeClr val="bg1"/>
              </a:solidFill>
              <a:latin typeface="+mj-lt"/>
              <a:ea typeface="+mn-lt"/>
              <a:cs typeface="+mn-lt"/>
            </a:endParaRPr>
          </a:p>
          <a:p>
            <a:pPr marL="8890">
              <a:spcBef>
                <a:spcPts val="15"/>
              </a:spcBef>
            </a:pPr>
            <a:endParaRPr lang="en-US" sz="135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8890">
              <a:spcBef>
                <a:spcPts val="15"/>
              </a:spcBef>
            </a:pPr>
            <a:endParaRPr lang="en-US" sz="1350" dirty="0">
              <a:solidFill>
                <a:schemeClr val="bg1"/>
              </a:solidFill>
              <a:ea typeface="+mn-lt"/>
              <a:cs typeface="+mn-lt"/>
            </a:endParaRPr>
          </a:p>
          <a:p>
            <a:pPr marL="567055" lvl="1" indent="-215265">
              <a:buFont typeface="Arial,Sans-Serif"/>
              <a:buChar char="•"/>
            </a:pPr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Hecha con candidatos que pertenecen actualmente a la organización</a:t>
            </a:r>
          </a:p>
          <a:p>
            <a:pPr marL="567055" lvl="1" indent="-215265">
              <a:buFont typeface="Arial,Sans-Serif"/>
              <a:buChar char="•"/>
            </a:pPr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Puede ser la mejor opción del empleador, pero depende de varios factores Puede requerir el uso de anuncios internos de puestos, registros del personal  y bancos de datos de habilidades</a:t>
            </a:r>
          </a:p>
          <a:p>
            <a:pPr marL="567055" lvl="1" indent="-215265">
              <a:buFont typeface="Arial,Sans-Serif"/>
              <a:buChar char="•"/>
            </a:pPr>
            <a:endParaRPr lang="en-US" sz="1600" dirty="0">
              <a:solidFill>
                <a:srgbClr val="0070C0"/>
              </a:solidFill>
              <a:ea typeface="+mn-lt"/>
              <a:cs typeface="+mn-lt"/>
            </a:endParaRPr>
          </a:p>
          <a:p>
            <a:pPr marL="567055" marR="634365" lvl="1" indent="-215265">
              <a:buFont typeface="Arial,Sans-Serif"/>
              <a:buChar char="•"/>
            </a:pPr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Se debe publicar un aviso en los medios de comunicación de la organización  (correo, murales, internet, entre otros), listando las características que se  requieren para el cargo: habilidades, el supervisor, horario laboral, salario,  entre otros.</a:t>
            </a:r>
          </a:p>
          <a:p>
            <a:pPr marL="567055" marR="634365" lvl="1" indent="-215265">
              <a:buFont typeface="Arial,Sans-Serif"/>
              <a:buChar char="•"/>
            </a:pPr>
            <a:endParaRPr lang="en-US" sz="1600" dirty="0">
              <a:solidFill>
                <a:srgbClr val="0070C0"/>
              </a:solidFill>
              <a:ea typeface="+mn-lt"/>
              <a:cs typeface="+mn-lt"/>
            </a:endParaRPr>
          </a:p>
          <a:p>
            <a:pPr marL="567055" marR="691515" lvl="1" indent="-215265">
              <a:spcBef>
                <a:spcPts val="4"/>
              </a:spcBef>
              <a:buFont typeface="Arial,Sans-Serif"/>
              <a:buChar char="•"/>
            </a:pPr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Algunos contratos sindicales establecen que estas publicaciones garanticen  que los miembros del sindicato sean los primeros en elegir las mejores  vacantes.</a:t>
            </a:r>
          </a:p>
          <a:p>
            <a:pPr marL="567055" marR="691515" lvl="1" indent="-215265">
              <a:spcBef>
                <a:spcPts val="4"/>
              </a:spcBef>
              <a:buFont typeface="Arial,Sans-Serif"/>
              <a:buChar char="•"/>
            </a:pPr>
            <a:endParaRPr lang="en-US" sz="1600" dirty="0">
              <a:solidFill>
                <a:srgbClr val="0070C0"/>
              </a:solidFill>
              <a:ea typeface="+mn-lt"/>
              <a:cs typeface="+mn-lt"/>
            </a:endParaRPr>
          </a:p>
          <a:p>
            <a:pPr marL="567055" lvl="1" indent="-215265">
              <a:buFont typeface="Arial,Sans-Serif"/>
              <a:buChar char="•"/>
            </a:pPr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Los anuncios internos de puestos </a:t>
            </a:r>
            <a:r>
              <a:rPr lang="en-US" sz="1600" dirty="0" err="1">
                <a:solidFill>
                  <a:srgbClr val="0070C0"/>
                </a:solidFill>
                <a:ea typeface="+mn-lt"/>
                <a:cs typeface="+mn-lt"/>
              </a:rPr>
              <a:t>también</a:t>
            </a:r>
            <a:r>
              <a:rPr lang="en-US" sz="1600" dirty="0">
                <a:solidFill>
                  <a:srgbClr val="0070C0"/>
                </a:solidFill>
                <a:ea typeface="+mn-lt"/>
                <a:cs typeface="+mn-lt"/>
              </a:rPr>
              <a:t> son útiles por lo que facilitan la transferencia y el ascenso de candidatos internos calificados</a:t>
            </a:r>
          </a:p>
          <a:p>
            <a:pPr algn="ctr"/>
            <a:endParaRPr lang="en-US" b="1" dirty="0">
              <a:solidFill>
                <a:srgbClr val="002060"/>
              </a:solidFill>
              <a:latin typeface="Morn Thin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3" name="CuadroTexto 62"/>
          <p:cNvSpPr txBox="1"/>
          <p:nvPr/>
        </p:nvSpPr>
        <p:spPr>
          <a:xfrm>
            <a:off x="889590" y="2879616"/>
            <a:ext cx="14362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>
                <a:solidFill>
                  <a:schemeClr val="bg1"/>
                </a:solidFill>
                <a:latin typeface="montserrat"/>
              </a:rPr>
              <a:t>Escriba aquí</a:t>
            </a:r>
          </a:p>
          <a:p>
            <a:pPr algn="ctr"/>
            <a:r>
              <a:rPr lang="es-CO" sz="1050" dirty="0">
                <a:solidFill>
                  <a:schemeClr val="bg1"/>
                </a:solidFill>
                <a:latin typeface="montserrat"/>
              </a:rPr>
              <a:t> su texto</a:t>
            </a:r>
            <a:endParaRPr lang="en-US" sz="105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946598" y="746864"/>
            <a:ext cx="52570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  <a:ea typeface="+mn-lt"/>
                <a:cs typeface="+mn-lt"/>
              </a:rPr>
              <a:t>FUENTES  INTERNAS, EXTERNAS O MIXTAS</a:t>
            </a:r>
            <a:endParaRPr lang="en-US" sz="1200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5DA82F-7300-AAEE-9B13-85B6DA75C8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514792" y="5870955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53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423</TotalTime>
  <Words>1807</Words>
  <Application>Microsoft Office PowerPoint</Application>
  <PresentationFormat>Presentación en pantalla (4:3)</PresentationFormat>
  <Paragraphs>252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5" baseType="lpstr">
      <vt:lpstr>Agency FB</vt:lpstr>
      <vt:lpstr>Arial</vt:lpstr>
      <vt:lpstr>Arial,Sans-Serif</vt:lpstr>
      <vt:lpstr>Calibri</vt:lpstr>
      <vt:lpstr>Calibri Light</vt:lpstr>
      <vt:lpstr>Carlito</vt:lpstr>
      <vt:lpstr>Century Gothic</vt:lpstr>
      <vt:lpstr>montserrat</vt:lpstr>
      <vt:lpstr>Morn Thin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PRUEBAS O EXÁMENES DE CONOCIMIENTOS O HABILIDADES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HP</cp:lastModifiedBy>
  <cp:revision>36</cp:revision>
  <dcterms:modified xsi:type="dcterms:W3CDTF">2022-11-06T15:08:01Z</dcterms:modified>
</cp:coreProperties>
</file>